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8" r:id="rId9"/>
    <p:sldId id="264" r:id="rId10"/>
    <p:sldId id="266" r:id="rId11"/>
    <p:sldId id="267" r:id="rId12"/>
    <p:sldId id="269" r:id="rId13"/>
    <p:sldId id="270" r:id="rId14"/>
    <p:sldId id="292" r:id="rId15"/>
    <p:sldId id="271" r:id="rId16"/>
    <p:sldId id="272" r:id="rId17"/>
    <p:sldId id="275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91" r:id="rId30"/>
    <p:sldId id="286" r:id="rId31"/>
    <p:sldId id="288" r:id="rId32"/>
    <p:sldId id="289" r:id="rId33"/>
    <p:sldId id="287" r:id="rId34"/>
    <p:sldId id="290" r:id="rId3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6DB3"/>
    <a:srgbClr val="061C8C"/>
    <a:srgbClr val="0413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84" y="9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1\Kozos\Gazdas&#225;gi%20igazgat&#243;s&#225;g\Kontrolling\Besz&#225;mol&#243;k,%20&#233;v%20v&#233;gi\5%20&#233;ves%20szakmai%20besz&#225;mol&#243;\Verzi&#243;%202\Grafikon\Saj&#225;t%20t&#337;ke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1\Kozos\Gazdas&#225;gi%20igazgat&#243;s&#225;g\Kontrolling\Besz&#225;mol&#243;k,%20&#233;v%20v&#233;gi\5%20&#233;ves%20szakmai%20besz&#225;mol&#243;\Verzi&#243;%202\Grafikon\&#193;tlagos_&#225;llom&#225;nyi_l&#233;tsz&#225;m_&#233;ves_bont&#225;sban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1\Kozos\Gazdas&#225;gi%20igazgat&#243;s&#225;g\Kontrolling\Besz&#225;mol&#243;k,%20&#233;v%20v&#233;gi\5%20&#233;ves%20szakmai%20besz&#225;mol&#243;\Verzi&#243;%202\Grafikon\&#214;sszes_&#252;zemeltet&#233;si_k&#246;lts&#233;g_ter&#252;letenk&#233;nt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1\Kozos\Gazdas&#225;gi%20igazgat&#243;s&#225;g\Kontrolling\Besz&#225;mol&#243;k,%20&#233;v%20v&#233;gi\5%20&#233;ves%20szakmai%20besz&#225;mol&#243;\Verzi&#243;%202\Grafikon\&#218;t-h&#237;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1\Kozos\Gazdas&#225;gi%20igazgat&#243;s&#225;g\Kontrolling\Besz&#225;mol&#243;k,%20&#233;v%20v&#233;gi\5%20&#233;ves%20szakmai%20besz&#225;mol&#243;\Verzi&#243;%202\Grafikon\K&#246;ztiszta_&#250;ttiszt&#237;t&#225;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01494044013729"/>
          <c:y val="0.12314038318800011"/>
          <c:w val="0.5829856652533818"/>
          <c:h val="0.7775960224175806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'Saját tőke'!$A$4</c:f>
              <c:strCache>
                <c:ptCount val="1"/>
                <c:pt idx="0">
                  <c:v>Saját tőke (eFt)</c:v>
                </c:pt>
              </c:strCache>
            </c:strRef>
          </c:tx>
          <c:invertIfNegative val="0"/>
          <c:cat>
            <c:strRef>
              <c:f>'Saját tőke'!$B$3:$F$3</c:f>
              <c:strCache>
                <c:ptCount val="5"/>
                <c:pt idx="0">
                  <c:v>2014. év</c:v>
                </c:pt>
                <c:pt idx="1">
                  <c:v>2015. év</c:v>
                </c:pt>
                <c:pt idx="2">
                  <c:v>2016. év</c:v>
                </c:pt>
                <c:pt idx="3">
                  <c:v>2017. év</c:v>
                </c:pt>
                <c:pt idx="4">
                  <c:v>2018. év</c:v>
                </c:pt>
              </c:strCache>
            </c:strRef>
          </c:cat>
          <c:val>
            <c:numRef>
              <c:f>'Saját tőke'!$B$4:$F$4</c:f>
              <c:numCache>
                <c:formatCode>_-* #,##0\ _F_t_-;\-* #,##0\ _F_t_-;_-* "-"??\ _F_t_-;_-@_-</c:formatCode>
                <c:ptCount val="5"/>
                <c:pt idx="0">
                  <c:v>797747</c:v>
                </c:pt>
                <c:pt idx="1">
                  <c:v>1087007</c:v>
                </c:pt>
                <c:pt idx="2">
                  <c:v>1364832</c:v>
                </c:pt>
                <c:pt idx="3">
                  <c:v>1538560</c:v>
                </c:pt>
                <c:pt idx="4">
                  <c:v>2167912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643456"/>
        <c:axId val="90694400"/>
        <c:axId val="83963392"/>
      </c:bar3DChart>
      <c:catAx>
        <c:axId val="90643456"/>
        <c:scaling>
          <c:orientation val="minMax"/>
        </c:scaling>
        <c:delete val="0"/>
        <c:axPos val="b"/>
        <c:majorTickMark val="out"/>
        <c:minorTickMark val="none"/>
        <c:tickLblPos val="nextTo"/>
        <c:crossAx val="90694400"/>
        <c:crosses val="autoZero"/>
        <c:auto val="1"/>
        <c:lblAlgn val="ctr"/>
        <c:lblOffset val="100"/>
        <c:noMultiLvlLbl val="0"/>
      </c:catAx>
      <c:valAx>
        <c:axId val="90694400"/>
        <c:scaling>
          <c:orientation val="minMax"/>
        </c:scaling>
        <c:delete val="0"/>
        <c:axPos val="l"/>
        <c:majorGridlines/>
        <c:numFmt formatCode="_-* #,##0\ _F_t_-;\-* #,##0\ _F_t_-;_-* &quot;-&quot;??\ _F_t_-;_-@_-" sourceLinked="1"/>
        <c:majorTickMark val="out"/>
        <c:minorTickMark val="none"/>
        <c:tickLblPos val="nextTo"/>
        <c:crossAx val="90643456"/>
        <c:crosses val="autoZero"/>
        <c:crossBetween val="between"/>
      </c:valAx>
      <c:serAx>
        <c:axId val="83963392"/>
        <c:scaling>
          <c:orientation val="minMax"/>
        </c:scaling>
        <c:delete val="1"/>
        <c:axPos val="b"/>
        <c:majorTickMark val="out"/>
        <c:minorTickMark val="none"/>
        <c:tickLblPos val="nextTo"/>
        <c:crossAx val="90694400"/>
        <c:crosses val="autoZero"/>
      </c:ser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197418355385233E-2"/>
          <c:y val="3.0067022872140983E-2"/>
          <c:w val="0.65272394448384241"/>
          <c:h val="0.9072791377005269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'Létszám ppt'!$C$4</c:f>
              <c:strCache>
                <c:ptCount val="1"/>
                <c:pt idx="0">
                  <c:v>Munkaviszony</c:v>
                </c:pt>
              </c:strCache>
            </c:strRef>
          </c:tx>
          <c:invertIfNegative val="0"/>
          <c:cat>
            <c:strRef>
              <c:f>'Létszám ppt'!$D$3:$H$3</c:f>
              <c:strCache>
                <c:ptCount val="5"/>
                <c:pt idx="0">
                  <c:v>2014. év</c:v>
                </c:pt>
                <c:pt idx="1">
                  <c:v>2015. év</c:v>
                </c:pt>
                <c:pt idx="2">
                  <c:v>2016. év</c:v>
                </c:pt>
                <c:pt idx="3">
                  <c:v>2017. év</c:v>
                </c:pt>
                <c:pt idx="4">
                  <c:v>2018. év</c:v>
                </c:pt>
              </c:strCache>
            </c:strRef>
          </c:cat>
          <c:val>
            <c:numRef>
              <c:f>'Létszám ppt'!$D$4:$H$4</c:f>
              <c:numCache>
                <c:formatCode>_-* #,##0\ _F_t_-;\-* #,##0\ _F_t_-;_-* "-"??\ _F_t_-;_-@_-</c:formatCode>
                <c:ptCount val="5"/>
                <c:pt idx="0">
                  <c:v>429</c:v>
                </c:pt>
                <c:pt idx="1">
                  <c:v>454</c:v>
                </c:pt>
                <c:pt idx="2">
                  <c:v>510</c:v>
                </c:pt>
                <c:pt idx="3">
                  <c:v>590</c:v>
                </c:pt>
                <c:pt idx="4">
                  <c:v>625</c:v>
                </c:pt>
              </c:numCache>
            </c:numRef>
          </c:val>
        </c:ser>
        <c:ser>
          <c:idx val="1"/>
          <c:order val="1"/>
          <c:tx>
            <c:strRef>
              <c:f>'Létszám ppt'!$C$5</c:f>
              <c:strCache>
                <c:ptCount val="1"/>
                <c:pt idx="0">
                  <c:v>Közfoglalkoztatás</c:v>
                </c:pt>
              </c:strCache>
            </c:strRef>
          </c:tx>
          <c:invertIfNegative val="0"/>
          <c:cat>
            <c:strRef>
              <c:f>'Létszám ppt'!$D$3:$H$3</c:f>
              <c:strCache>
                <c:ptCount val="5"/>
                <c:pt idx="0">
                  <c:v>2014. év</c:v>
                </c:pt>
                <c:pt idx="1">
                  <c:v>2015. év</c:v>
                </c:pt>
                <c:pt idx="2">
                  <c:v>2016. év</c:v>
                </c:pt>
                <c:pt idx="3">
                  <c:v>2017. év</c:v>
                </c:pt>
                <c:pt idx="4">
                  <c:v>2018. év</c:v>
                </c:pt>
              </c:strCache>
            </c:strRef>
          </c:cat>
          <c:val>
            <c:numRef>
              <c:f>'Létszám ppt'!$D$5:$H$5</c:f>
              <c:numCache>
                <c:formatCode>_-* #,##0\ _F_t_-;\-* #,##0\ _F_t_-;_-* "-"??\ _F_t_-;_-@_-</c:formatCode>
                <c:ptCount val="5"/>
                <c:pt idx="0">
                  <c:v>239</c:v>
                </c:pt>
                <c:pt idx="1">
                  <c:v>159</c:v>
                </c:pt>
                <c:pt idx="2">
                  <c:v>148</c:v>
                </c:pt>
                <c:pt idx="3">
                  <c:v>44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993792"/>
        <c:axId val="90995328"/>
        <c:axId val="84000256"/>
      </c:bar3DChart>
      <c:catAx>
        <c:axId val="9099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90995328"/>
        <c:crosses val="autoZero"/>
        <c:auto val="1"/>
        <c:lblAlgn val="ctr"/>
        <c:lblOffset val="100"/>
        <c:noMultiLvlLbl val="0"/>
      </c:catAx>
      <c:valAx>
        <c:axId val="90995328"/>
        <c:scaling>
          <c:orientation val="minMax"/>
        </c:scaling>
        <c:delete val="0"/>
        <c:axPos val="l"/>
        <c:majorGridlines/>
        <c:numFmt formatCode="_-* #,##0\ _F_t_-;\-* #,##0\ _F_t_-;_-* &quot;-&quot;??\ _F_t_-;_-@_-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90993792"/>
        <c:crosses val="autoZero"/>
        <c:crossBetween val="between"/>
      </c:valAx>
      <c:serAx>
        <c:axId val="84000256"/>
        <c:scaling>
          <c:orientation val="minMax"/>
        </c:scaling>
        <c:delete val="1"/>
        <c:axPos val="b"/>
        <c:majorTickMark val="out"/>
        <c:minorTickMark val="none"/>
        <c:tickLblPos val="nextTo"/>
        <c:crossAx val="90995328"/>
        <c:crosses val="autoZero"/>
      </c:ser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508499768161071"/>
          <c:y val="0.395585395575553"/>
          <c:w val="0.2158116702186943"/>
          <c:h val="0.25816554180727408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978769891496342E-2"/>
          <c:y val="9.2245482966506323E-2"/>
          <c:w val="0.66750129201785713"/>
          <c:h val="0.90771169815377195"/>
        </c:manualLayout>
      </c:layout>
      <c:pie3DChart>
        <c:varyColors val="1"/>
        <c:ser>
          <c:idx val="0"/>
          <c:order val="0"/>
          <c:tx>
            <c:strRef>
              <c:f>'diagramm ppt-be'!$F$1</c:f>
              <c:strCache>
                <c:ptCount val="1"/>
                <c:pt idx="0">
                  <c:v>Százalékos megoszlás</c:v>
                </c:pt>
              </c:strCache>
            </c:strRef>
          </c:tx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'diagramm ppt-be'!$E$2:$E$9</c:f>
              <c:strCache>
                <c:ptCount val="8"/>
                <c:pt idx="0">
                  <c:v>Városüzemeltetés</c:v>
                </c:pt>
                <c:pt idx="1">
                  <c:v>Sportpálya- és telephelyüzemeltetés</c:v>
                </c:pt>
                <c:pt idx="2">
                  <c:v>Temeteőfenntartás és kegyeleti szolgáltatás</c:v>
                </c:pt>
                <c:pt idx="3">
                  <c:v>Piacok üzemeltetése</c:v>
                </c:pt>
                <c:pt idx="4">
                  <c:v>Építőipari és közterület felújítási munkák</c:v>
                </c:pt>
                <c:pt idx="5">
                  <c:v>Központi irányítás és közhasznú munkavégzés</c:v>
                </c:pt>
                <c:pt idx="6">
                  <c:v>Parkolási rendszer működtetése</c:v>
                </c:pt>
                <c:pt idx="7">
                  <c:v>Rendezvényszervezés és lebonyolítás</c:v>
                </c:pt>
              </c:strCache>
            </c:strRef>
          </c:cat>
          <c:val>
            <c:numRef>
              <c:f>'diagramm ppt-be'!$F$2:$F$9</c:f>
              <c:numCache>
                <c:formatCode>0.00%</c:formatCode>
                <c:ptCount val="8"/>
                <c:pt idx="0">
                  <c:v>0.35135467830146905</c:v>
                </c:pt>
                <c:pt idx="1">
                  <c:v>0.17651060049239403</c:v>
                </c:pt>
                <c:pt idx="2">
                  <c:v>2.9379191936948778E-2</c:v>
                </c:pt>
                <c:pt idx="3">
                  <c:v>3.0691339880157199E-2</c:v>
                </c:pt>
                <c:pt idx="4">
                  <c:v>0.14556994305869309</c:v>
                </c:pt>
                <c:pt idx="5">
                  <c:v>0.21099465591505606</c:v>
                </c:pt>
                <c:pt idx="6">
                  <c:v>2.1022360366578511E-2</c:v>
                </c:pt>
                <c:pt idx="7">
                  <c:v>3.44772300487039E-2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218607059059291"/>
          <c:y val="0.1072050379368109"/>
          <c:w val="0.26360156199987217"/>
          <c:h val="0.88096781417681169"/>
        </c:manualLayout>
      </c:layout>
      <c:overlay val="0"/>
      <c:txPr>
        <a:bodyPr/>
        <a:lstStyle/>
        <a:p>
          <a:pPr>
            <a:defRPr sz="1600"/>
          </a:pPr>
          <a:endParaRPr lang="hu-H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6019643724914E-2"/>
          <c:y val="2.3677409468424556E-2"/>
          <c:w val="0.53007399865287574"/>
          <c:h val="0.8907854686513189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'Új parkolóhelyek'!$A$6</c:f>
              <c:strCache>
                <c:ptCount val="1"/>
                <c:pt idx="0">
                  <c:v>Új parkolóhelyek száma (db)</c:v>
                </c:pt>
              </c:strCache>
            </c:strRef>
          </c:tx>
          <c:invertIfNegative val="0"/>
          <c:cat>
            <c:strRef>
              <c:f>'Új parkolóhelyek'!$B$5:$F$5</c:f>
              <c:strCache>
                <c:ptCount val="5"/>
                <c:pt idx="0">
                  <c:v>2014. év</c:v>
                </c:pt>
                <c:pt idx="1">
                  <c:v>2015. év</c:v>
                </c:pt>
                <c:pt idx="2">
                  <c:v>2016. év</c:v>
                </c:pt>
                <c:pt idx="3">
                  <c:v>2017. év</c:v>
                </c:pt>
                <c:pt idx="4">
                  <c:v>2018. év</c:v>
                </c:pt>
              </c:strCache>
            </c:strRef>
          </c:cat>
          <c:val>
            <c:numRef>
              <c:f>'Új parkolóhelyek'!$B$6:$F$6</c:f>
              <c:numCache>
                <c:formatCode>General</c:formatCode>
                <c:ptCount val="5"/>
                <c:pt idx="0">
                  <c:v>0</c:v>
                </c:pt>
                <c:pt idx="1">
                  <c:v>7</c:v>
                </c:pt>
                <c:pt idx="2">
                  <c:v>206</c:v>
                </c:pt>
                <c:pt idx="3">
                  <c:v>468</c:v>
                </c:pt>
                <c:pt idx="4">
                  <c:v>512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619328"/>
        <c:axId val="91620864"/>
        <c:axId val="90699520"/>
      </c:bar3DChart>
      <c:catAx>
        <c:axId val="91619328"/>
        <c:scaling>
          <c:orientation val="minMax"/>
        </c:scaling>
        <c:delete val="0"/>
        <c:axPos val="b"/>
        <c:majorTickMark val="out"/>
        <c:minorTickMark val="none"/>
        <c:tickLblPos val="nextTo"/>
        <c:crossAx val="91620864"/>
        <c:crosses val="autoZero"/>
        <c:auto val="1"/>
        <c:lblAlgn val="ctr"/>
        <c:lblOffset val="100"/>
        <c:noMultiLvlLbl val="0"/>
      </c:catAx>
      <c:valAx>
        <c:axId val="91620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619328"/>
        <c:crosses val="autoZero"/>
        <c:crossBetween val="between"/>
      </c:valAx>
      <c:serAx>
        <c:axId val="90699520"/>
        <c:scaling>
          <c:orientation val="minMax"/>
        </c:scaling>
        <c:delete val="1"/>
        <c:axPos val="b"/>
        <c:majorTickMark val="out"/>
        <c:minorTickMark val="none"/>
        <c:tickLblPos val="nextTo"/>
        <c:crossAx val="91620864"/>
        <c:crosses val="autoZero"/>
      </c:serAx>
    </c:plotArea>
    <c:legend>
      <c:legendPos val="r"/>
      <c:layout>
        <c:manualLayout>
          <c:xMode val="edge"/>
          <c:yMode val="edge"/>
          <c:x val="0.66374568605669204"/>
          <c:y val="0.25596417182960757"/>
          <c:w val="0.33625431394330796"/>
          <c:h val="0.13602372138503077"/>
        </c:manualLayout>
      </c:layout>
      <c:overlay val="0"/>
      <c:txPr>
        <a:bodyPr/>
        <a:lstStyle/>
        <a:p>
          <a:pPr>
            <a:defRPr sz="1400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43423961131878"/>
          <c:y val="5.9263181109201209E-2"/>
          <c:w val="0.81655919325873738"/>
          <c:h val="0.87178878634243606"/>
        </c:manualLayout>
      </c:layout>
      <c:bar3DChart>
        <c:barDir val="col"/>
        <c:grouping val="standard"/>
        <c:varyColors val="0"/>
        <c:ser>
          <c:idx val="0"/>
          <c:order val="0"/>
          <c:invertIfNegative val="0"/>
          <c:cat>
            <c:strRef>
              <c:f>Köztiszta!$B$9:$E$9</c:f>
              <c:strCache>
                <c:ptCount val="4"/>
                <c:pt idx="0">
                  <c:v>2015. év</c:v>
                </c:pt>
                <c:pt idx="1">
                  <c:v>2016. év</c:v>
                </c:pt>
                <c:pt idx="2">
                  <c:v>2017. év</c:v>
                </c:pt>
                <c:pt idx="3">
                  <c:v>2018. év</c:v>
                </c:pt>
              </c:strCache>
            </c:strRef>
          </c:cat>
          <c:val>
            <c:numRef>
              <c:f>Köztiszta!$B$12:$E$12</c:f>
              <c:numCache>
                <c:formatCode>_(* #,##0.00_);_(* \(#,##0.00\);_(* "-"??_);_(@_)</c:formatCode>
                <c:ptCount val="4"/>
                <c:pt idx="0">
                  <c:v>43.12605042016807</c:v>
                </c:pt>
                <c:pt idx="1">
                  <c:v>41.413749548899311</c:v>
                </c:pt>
                <c:pt idx="2">
                  <c:v>43.941401273885347</c:v>
                </c:pt>
                <c:pt idx="3">
                  <c:v>60.449491365034305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672576"/>
        <c:axId val="91674112"/>
        <c:axId val="90700864"/>
      </c:bar3DChart>
      <c:catAx>
        <c:axId val="9167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1674112"/>
        <c:crosses val="autoZero"/>
        <c:auto val="1"/>
        <c:lblAlgn val="ctr"/>
        <c:lblOffset val="100"/>
        <c:noMultiLvlLbl val="0"/>
      </c:catAx>
      <c:valAx>
        <c:axId val="91674112"/>
        <c:scaling>
          <c:orientation val="minMax"/>
        </c:scaling>
        <c:delete val="0"/>
        <c:axPos val="l"/>
        <c:majorGridlines/>
        <c:numFmt formatCode="_(* #,##0_);_(* \(#,##0\);_(* &quot;-&quot;_);_(@_)" sourceLinked="0"/>
        <c:majorTickMark val="out"/>
        <c:minorTickMark val="none"/>
        <c:tickLblPos val="nextTo"/>
        <c:crossAx val="91672576"/>
        <c:crosses val="autoZero"/>
        <c:crossBetween val="between"/>
      </c:valAx>
      <c:serAx>
        <c:axId val="90700864"/>
        <c:scaling>
          <c:orientation val="minMax"/>
        </c:scaling>
        <c:delete val="1"/>
        <c:axPos val="b"/>
        <c:majorTickMark val="out"/>
        <c:minorTickMark val="none"/>
        <c:tickLblPos val="nextTo"/>
        <c:crossAx val="91674112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68659-1E8C-42B5-81FE-B32305E0C4CE}" type="datetimeFigureOut">
              <a:rPr lang="hu-HU" smtClean="0"/>
              <a:t>2019.03.28.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432BA-157B-4D3A-A70F-BC4D10A5AC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2949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EF23B9-EA39-42C9-AD2F-F8106B9455D8}" type="slidenum">
              <a:rPr lang="hu-HU" altLang="hu-HU"/>
              <a:pPr/>
              <a:t>33</a:t>
            </a:fld>
            <a:endParaRPr lang="hu-HU" altLang="hu-HU"/>
          </a:p>
        </p:txBody>
      </p:sp>
      <p:sp>
        <p:nvSpPr>
          <p:cNvPr id="73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EC3E-95E5-4D59-9216-3A118E6DAD10}" type="datetimeFigureOut">
              <a:rPr lang="hu-HU" smtClean="0"/>
              <a:pPr/>
              <a:t>2019.03.28.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58E1-1264-43E2-9FEF-B3E3EDEF194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421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EC3E-95E5-4D59-9216-3A118E6DAD10}" type="datetimeFigureOut">
              <a:rPr lang="hu-HU" smtClean="0"/>
              <a:pPr/>
              <a:t>2019.03.28.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58E1-1264-43E2-9FEF-B3E3EDEF194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862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EC3E-95E5-4D59-9216-3A118E6DAD10}" type="datetimeFigureOut">
              <a:rPr lang="hu-HU" smtClean="0"/>
              <a:pPr/>
              <a:t>2019.03.28.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58E1-1264-43E2-9FEF-B3E3EDEF194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419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EC3E-95E5-4D59-9216-3A118E6DAD10}" type="datetimeFigureOut">
              <a:rPr lang="hu-HU" smtClean="0"/>
              <a:pPr/>
              <a:t>2019.03.28.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58E1-1264-43E2-9FEF-B3E3EDEF194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581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EC3E-95E5-4D59-9216-3A118E6DAD10}" type="datetimeFigureOut">
              <a:rPr lang="hu-HU" smtClean="0"/>
              <a:pPr/>
              <a:t>2019.03.28.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58E1-1264-43E2-9FEF-B3E3EDEF194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944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EC3E-95E5-4D59-9216-3A118E6DAD10}" type="datetimeFigureOut">
              <a:rPr lang="hu-HU" smtClean="0"/>
              <a:pPr/>
              <a:t>2019.03.28.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58E1-1264-43E2-9FEF-B3E3EDEF194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122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EC3E-95E5-4D59-9216-3A118E6DAD10}" type="datetimeFigureOut">
              <a:rPr lang="hu-HU" smtClean="0"/>
              <a:pPr/>
              <a:t>2019.03.28.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58E1-1264-43E2-9FEF-B3E3EDEF194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EC3E-95E5-4D59-9216-3A118E6DAD10}" type="datetimeFigureOut">
              <a:rPr lang="hu-HU" smtClean="0"/>
              <a:pPr/>
              <a:t>2019.03.28.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58E1-1264-43E2-9FEF-B3E3EDEF194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304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EC3E-95E5-4D59-9216-3A118E6DAD10}" type="datetimeFigureOut">
              <a:rPr lang="hu-HU" smtClean="0"/>
              <a:pPr/>
              <a:t>2019.03.28.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58E1-1264-43E2-9FEF-B3E3EDEF194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726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EC3E-95E5-4D59-9216-3A118E6DAD10}" type="datetimeFigureOut">
              <a:rPr lang="hu-HU" smtClean="0"/>
              <a:pPr/>
              <a:t>2019.03.28.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58E1-1264-43E2-9FEF-B3E3EDEF194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346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EC3E-95E5-4D59-9216-3A118E6DAD10}" type="datetimeFigureOut">
              <a:rPr lang="hu-HU" smtClean="0"/>
              <a:pPr/>
              <a:t>2019.03.28.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58E1-1264-43E2-9FEF-B3E3EDEF194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505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3EC3E-95E5-4D59-9216-3A118E6DAD10}" type="datetimeFigureOut">
              <a:rPr lang="hu-HU" smtClean="0"/>
              <a:pPr/>
              <a:t>2019.03.28.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B58E1-1264-43E2-9FEF-B3E3EDEF194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29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375326"/>
            <a:ext cx="7772400" cy="90965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hu-HU" b="1" dirty="0" smtClean="0"/>
              <a:t>5 ÉVES BESZÁMOLÓ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3356992"/>
            <a:ext cx="7704856" cy="244827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hu-HU" sz="2400" b="1" dirty="0">
                <a:solidFill>
                  <a:schemeClr val="tx1"/>
                </a:solidFill>
              </a:rPr>
              <a:t>a</a:t>
            </a:r>
            <a:r>
              <a:rPr lang="hu-HU" sz="2400" b="1" dirty="0" smtClean="0">
                <a:solidFill>
                  <a:schemeClr val="tx1"/>
                </a:solidFill>
              </a:rPr>
              <a:t> közfeladatok </a:t>
            </a:r>
            <a:r>
              <a:rPr lang="hu-HU" sz="2400" b="1" dirty="0">
                <a:solidFill>
                  <a:schemeClr val="tx1"/>
                </a:solidFill>
              </a:rPr>
              <a:t>ellátásáról, vagyontárgyak üzemeltetéséről, továbbá közfeladatokkal kapcsolatos felújítási-beruházási feladatok </a:t>
            </a:r>
            <a:r>
              <a:rPr lang="hu-HU" sz="2400" b="1" dirty="0" smtClean="0">
                <a:solidFill>
                  <a:schemeClr val="tx1"/>
                </a:solidFill>
              </a:rPr>
              <a:t>elvégzéséről</a:t>
            </a:r>
            <a:endParaRPr lang="hu-HU" sz="2400" dirty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hu-HU" sz="2400" b="1" dirty="0" smtClean="0">
                <a:solidFill>
                  <a:schemeClr val="tx1"/>
                </a:solidFill>
              </a:rPr>
              <a:t>2014-2018</a:t>
            </a:r>
            <a:endParaRPr lang="hu-HU" sz="2400" dirty="0">
              <a:solidFill>
                <a:schemeClr val="tx1"/>
              </a:solidFill>
            </a:endParaRPr>
          </a:p>
        </p:txBody>
      </p:sp>
      <p:pic>
        <p:nvPicPr>
          <p:cNvPr id="4" name="Kép 3" descr="logó fekvő P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14290"/>
            <a:ext cx="5401067" cy="216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9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hu-HU" sz="3600" b="1" dirty="0"/>
              <a:t>RAK </a:t>
            </a:r>
            <a:r>
              <a:rPr lang="hu-HU" sz="3600" b="1" dirty="0" smtClean="0"/>
              <a:t>III. ütem és </a:t>
            </a:r>
            <a:r>
              <a:rPr lang="hu-HU" sz="3600" b="1" dirty="0" err="1"/>
              <a:t>Bregyó</a:t>
            </a:r>
            <a:r>
              <a:rPr lang="hu-HU" sz="3600" b="1" dirty="0"/>
              <a:t> </a:t>
            </a:r>
            <a:r>
              <a:rPr lang="hu-HU" sz="3600" b="1" dirty="0" smtClean="0"/>
              <a:t>Sportcentrum </a:t>
            </a:r>
            <a:r>
              <a:rPr lang="hu-HU" sz="3600" b="1" dirty="0"/>
              <a:t>tereprendezés</a:t>
            </a:r>
            <a:endParaRPr lang="hu-HU" sz="36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156176" y="836712"/>
            <a:ext cx="2520280" cy="58477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hu-HU" sz="3200" b="1" dirty="0" smtClean="0"/>
              <a:t>439 millió Ft</a:t>
            </a:r>
            <a:endParaRPr lang="hu-HU" sz="3200" b="1" dirty="0"/>
          </a:p>
        </p:txBody>
      </p:sp>
      <p:pic>
        <p:nvPicPr>
          <p:cNvPr id="5" name="Tartalom helye 4" descr="RAK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4320480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bregyo0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976" y="3645024"/>
            <a:ext cx="4536504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15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hu-HU" sz="3600" b="1" dirty="0" err="1"/>
              <a:t>Bregyó</a:t>
            </a:r>
            <a:r>
              <a:rPr lang="hu-HU" sz="3600" b="1" dirty="0"/>
              <a:t> </a:t>
            </a:r>
            <a:r>
              <a:rPr lang="hu-HU" sz="3600" b="1" dirty="0" smtClean="0"/>
              <a:t>sportpályafejlesztés</a:t>
            </a:r>
            <a:br>
              <a:rPr lang="hu-HU" sz="3600" b="1" dirty="0" smtClean="0"/>
            </a:br>
            <a:endParaRPr lang="hu-HU" sz="36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084168" y="836712"/>
            <a:ext cx="2592288" cy="64633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hu-HU" sz="3600" b="1" dirty="0"/>
              <a:t>105 millió Ft</a:t>
            </a:r>
            <a:endParaRPr lang="hu-HU" sz="3600" dirty="0"/>
          </a:p>
        </p:txBody>
      </p:sp>
      <p:pic>
        <p:nvPicPr>
          <p:cNvPr id="5" name="Tartalom helye 4" descr="teniszpálya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704856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1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hu-HU" sz="3200" b="1" dirty="0"/>
              <a:t>Takarodó úti MÁV műfüves centerpálya kialakítása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084168" y="908720"/>
            <a:ext cx="2592288" cy="58477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hu-HU" sz="3200" b="1" dirty="0"/>
              <a:t>149 millió Ft</a:t>
            </a:r>
            <a:endParaRPr lang="hu-HU" sz="3200" dirty="0"/>
          </a:p>
        </p:txBody>
      </p:sp>
      <p:pic>
        <p:nvPicPr>
          <p:cNvPr id="5" name="Tartalom helye 4" descr="\\dc1\Kozos\Gazdasági igazgatóság\Kontrolling\Beszámolók, év végi\5 éves szakmai beszámoló\Verzió 2\Képek\vg mufuves palya0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831702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433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hu-HU" sz="3600" b="1" dirty="0"/>
              <a:t>Túrózsáki </a:t>
            </a:r>
            <a:r>
              <a:rPr lang="hu-HU" sz="3600" b="1" dirty="0" smtClean="0"/>
              <a:t>szabadidőközpont</a:t>
            </a:r>
            <a:br>
              <a:rPr lang="hu-HU" sz="3600" b="1" dirty="0" smtClean="0"/>
            </a:br>
            <a:endParaRPr lang="hu-HU" sz="36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5724128" y="908720"/>
            <a:ext cx="2952328" cy="64633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hu-HU" sz="3600" b="1" dirty="0"/>
              <a:t>203 millió Ft</a:t>
            </a:r>
            <a:endParaRPr lang="hu-HU" sz="3600" dirty="0"/>
          </a:p>
        </p:txBody>
      </p:sp>
      <p:pic>
        <p:nvPicPr>
          <p:cNvPr id="5" name="Tartalom helye 4" descr="\\dc1\Kozos\Gazdasági igazgatóság\Kontrolling\Beszámolók, év végi\5 éves szakmai beszámoló\Verzió 2\Képek\turozsaki0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5051"/>
            <a:ext cx="7704856" cy="4898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2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hu-HU" sz="3200" b="1" dirty="0" smtClean="0"/>
              <a:t>Feketehegyi </a:t>
            </a:r>
            <a:r>
              <a:rPr lang="hu-HU" sz="3200" b="1" dirty="0" err="1" smtClean="0"/>
              <a:t>Kultúrudvar</a:t>
            </a:r>
            <a:r>
              <a:rPr lang="hu-HU" sz="3200" b="1" dirty="0" smtClean="0"/>
              <a:t> – Közösségi tér</a:t>
            </a:r>
            <a:br>
              <a:rPr lang="hu-HU" sz="3200" b="1" dirty="0" smtClean="0"/>
            </a:b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300192" y="836712"/>
            <a:ext cx="2376264" cy="58477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hu-HU" sz="3200" b="1" dirty="0" smtClean="0"/>
              <a:t>181 millió Ft</a:t>
            </a:r>
            <a:endParaRPr lang="hu-HU" sz="3200" b="1" dirty="0"/>
          </a:p>
        </p:txBody>
      </p:sp>
      <p:pic>
        <p:nvPicPr>
          <p:cNvPr id="1026" name="Picture 2" descr="\\dc1\Kozos\Gazdasági igazgatóság\Kontrolling\Beszámolók, év végi\5 éves szakmai beszámoló\Verzió 2\Képek\Kultúrudvar\FB_IMG_1553066445050_szerkesztet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87" y="1421488"/>
            <a:ext cx="386321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dc1\Kozos\Gazdasági igazgatóság\Kontrolling\Beszámolók, év végi\5 éves szakmai beszámoló\Verzió 2\Képek\Kultúrudvar\41572257_2150433228364592_547295857625320652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21487"/>
            <a:ext cx="399644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dc1\Kozos\Gazdasági igazgatóság\Kontrolling\Beszámolók, év végi\5 éves szakmai beszámoló\Verzió 2\Képek\Kultúrudvar\szarazret12_szerkesztet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65104"/>
            <a:ext cx="4855464" cy="214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50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hu-HU" sz="3600" b="1" dirty="0"/>
              <a:t>Országzászló-tér </a:t>
            </a:r>
            <a:r>
              <a:rPr lang="hu-HU" sz="3600" b="1" dirty="0" smtClean="0"/>
              <a:t>felújítása</a:t>
            </a:r>
            <a:br>
              <a:rPr lang="hu-HU" sz="3600" b="1" dirty="0" smtClean="0"/>
            </a:br>
            <a:endParaRPr lang="hu-HU" sz="36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084168" y="836712"/>
            <a:ext cx="2592288" cy="64633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hu-HU" sz="3600" b="1" dirty="0"/>
              <a:t>260 millió Ft</a:t>
            </a:r>
            <a:endParaRPr lang="hu-HU" sz="3600" dirty="0"/>
          </a:p>
        </p:txBody>
      </p:sp>
      <p:pic>
        <p:nvPicPr>
          <p:cNvPr id="5" name="Tartalom helye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3043"/>
            <a:ext cx="7704856" cy="482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6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hu-HU" sz="3200" b="1" dirty="0"/>
              <a:t>Parképítések – Petőfi park, </a:t>
            </a:r>
            <a:r>
              <a:rPr lang="hu-HU" sz="3200" b="1" dirty="0" err="1"/>
              <a:t>Halesz</a:t>
            </a:r>
            <a:r>
              <a:rPr lang="hu-HU" sz="3200" b="1" dirty="0"/>
              <a:t> </a:t>
            </a:r>
            <a:r>
              <a:rPr lang="hu-HU" sz="3200" b="1" dirty="0" err="1"/>
              <a:t>park</a:t>
            </a:r>
            <a:r>
              <a:rPr lang="hu-HU" sz="3200" b="1" dirty="0"/>
              <a:t>, Királyok parkja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228184" y="908720"/>
            <a:ext cx="2448272" cy="58477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hu-HU" sz="3200" b="1" dirty="0"/>
              <a:t>107 millió Ft</a:t>
            </a:r>
            <a:endParaRPr lang="hu-HU" sz="3200" dirty="0"/>
          </a:p>
        </p:txBody>
      </p:sp>
      <p:pic>
        <p:nvPicPr>
          <p:cNvPr id="5" name="Tartalom helye 4" descr="park0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320480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zövegdoboz 5"/>
          <p:cNvSpPr txBox="1"/>
          <p:nvPr/>
        </p:nvSpPr>
        <p:spPr>
          <a:xfrm>
            <a:off x="539552" y="1628800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i="1" dirty="0" smtClean="0"/>
              <a:t>Petőfi park - szökőkút</a:t>
            </a:r>
            <a:endParaRPr lang="hu-HU" sz="1400" b="1" i="1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312" y="3573016"/>
            <a:ext cx="4365469" cy="283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39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hu-HU" sz="4000" b="1" dirty="0" smtClean="0"/>
              <a:t>Fatelepítés és fasorfenntartás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endParaRPr lang="hu-HU" sz="36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6012160" y="1052736"/>
            <a:ext cx="2664296" cy="64633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hu-HU" sz="3600" b="1" dirty="0" smtClean="0"/>
              <a:t>41 millió Ft</a:t>
            </a:r>
            <a:endParaRPr lang="hu-HU" sz="3600" b="1" dirty="0"/>
          </a:p>
        </p:txBody>
      </p:sp>
      <p:pic>
        <p:nvPicPr>
          <p:cNvPr id="5" name="Tartalom helye 4" descr="C:\Users\lhomoki\Downloads\20181114_14470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79"/>
          <a:stretch>
            <a:fillRect/>
          </a:stretch>
        </p:blipFill>
        <p:spPr bwMode="auto">
          <a:xfrm rot="10800000">
            <a:off x="611560" y="1844824"/>
            <a:ext cx="4032448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\\dc1\Kozos\Gazdasági igazgatóság\Kontrolling\Beszámolók, év végi\5 éves szakmai beszámoló\Verzió 2\Képek\gyumolcs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4110866" cy="2749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92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hu-HU" sz="3600" b="1" dirty="0" smtClean="0"/>
              <a:t>Játszóterek létesítése, felújítása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265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400" dirty="0" err="1" smtClean="0"/>
              <a:t>Halesz</a:t>
            </a:r>
            <a:r>
              <a:rPr lang="hu-HU" sz="2400" dirty="0" smtClean="0"/>
              <a:t> park vár és babahinta létesítés: </a:t>
            </a:r>
            <a:r>
              <a:rPr lang="hu-HU" sz="2400" b="1" dirty="0" smtClean="0"/>
              <a:t>27 millió Ft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/>
              <a:t>Játszóterek ütéscsillapító burkolatának cseréje: </a:t>
            </a:r>
            <a:r>
              <a:rPr lang="hu-HU" sz="2400" b="1" dirty="0" smtClean="0"/>
              <a:t>65 millió Ft</a:t>
            </a:r>
          </a:p>
          <a:p>
            <a:pPr marL="0" indent="0">
              <a:buNone/>
            </a:pPr>
            <a:endParaRPr lang="hu-HU" sz="2400" b="1" dirty="0"/>
          </a:p>
        </p:txBody>
      </p:sp>
      <p:pic>
        <p:nvPicPr>
          <p:cNvPr id="4" name="Kép 3" descr="\\dc1\Kozos\Gazdasági igazgatóság\Kontrolling\Beszámolók, év végi\5 éves szakmai beszámoló\Verzió 2\Képek\halesz vá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41" y="2420888"/>
            <a:ext cx="4148675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/>
          <p:cNvSpPr txBox="1"/>
          <p:nvPr/>
        </p:nvSpPr>
        <p:spPr>
          <a:xfrm>
            <a:off x="567341" y="2420888"/>
            <a:ext cx="162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err="1" smtClean="0">
                <a:solidFill>
                  <a:schemeClr val="bg1"/>
                </a:solidFill>
              </a:rPr>
              <a:t>Halesz</a:t>
            </a:r>
            <a:r>
              <a:rPr lang="hu-HU" b="1" i="1" dirty="0" smtClean="0">
                <a:solidFill>
                  <a:schemeClr val="bg1"/>
                </a:solidFill>
              </a:rPr>
              <a:t> park</a:t>
            </a:r>
            <a:endParaRPr lang="hu-HU" b="1" i="1" dirty="0">
              <a:solidFill>
                <a:schemeClr val="bg1"/>
              </a:solidFill>
            </a:endParaRPr>
          </a:p>
        </p:txBody>
      </p:sp>
      <p:pic>
        <p:nvPicPr>
          <p:cNvPr id="6" name="Kép 5" descr="\\dc1\Kozos\Gazdasági igazgatóság\Kontrolling\Beszámolók, év végi\5 éves szakmai beszámoló\Verzió 2\Képek\jatszoter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77072"/>
            <a:ext cx="4248472" cy="2418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440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hu-HU" sz="3600" b="1" dirty="0" smtClean="0"/>
              <a:t>Új parcellák kialakítása a Béla úti temetőben</a:t>
            </a:r>
            <a:endParaRPr lang="hu-HU" sz="36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5929322" y="928670"/>
            <a:ext cx="2786082" cy="58477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hu-HU" sz="3200" b="1" dirty="0" smtClean="0"/>
              <a:t>144 millió Ft</a:t>
            </a:r>
            <a:endParaRPr lang="hu-HU" sz="3200" b="1" dirty="0"/>
          </a:p>
        </p:txBody>
      </p:sp>
      <p:pic>
        <p:nvPicPr>
          <p:cNvPr id="5" name="Tartalom helye 4" descr="\\dc1\Kozos\Gazdasági igazgatóság\Kontrolling\Beszámolók, év végi\5 éves szakmai beszámoló\Verzió 2\Képek\szorasos_parcella0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857364"/>
            <a:ext cx="7500990" cy="45720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zövegdoboz 5"/>
          <p:cNvSpPr txBox="1"/>
          <p:nvPr/>
        </p:nvSpPr>
        <p:spPr>
          <a:xfrm>
            <a:off x="857224" y="1714488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 smtClean="0"/>
              <a:t>Száraz szórásos parcella kialakítása</a:t>
            </a:r>
            <a:endParaRPr lang="hu-HU" sz="2000" b="1" i="1" dirty="0"/>
          </a:p>
        </p:txBody>
      </p:sp>
    </p:spTree>
    <p:extLst>
      <p:ext uri="{BB962C8B-B14F-4D97-AF65-F5344CB8AC3E}">
        <p14:creationId xmlns:p14="http://schemas.microsoft.com/office/powerpoint/2010/main" val="59883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hu-HU" b="1" dirty="0" smtClean="0"/>
              <a:t>Pénzügyi beszámoló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3000" dirty="0" smtClean="0"/>
              <a:t>Önkormányzati támogatás </a:t>
            </a:r>
            <a:r>
              <a:rPr lang="hu-HU" sz="3000" b="1" dirty="0"/>
              <a:t>24.711.067 ezer Ft</a:t>
            </a:r>
            <a:r>
              <a:rPr lang="hu-HU" sz="3000" dirty="0"/>
              <a:t> </a:t>
            </a:r>
            <a:endParaRPr lang="hu-HU" sz="30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3000" dirty="0" smtClean="0"/>
              <a:t>Értékesítésből származó bevétel </a:t>
            </a:r>
            <a:r>
              <a:rPr lang="hu-HU" sz="3000" b="1" dirty="0"/>
              <a:t>6.361.819 ezer Ft</a:t>
            </a:r>
            <a:r>
              <a:rPr lang="hu-HU" sz="3000" dirty="0"/>
              <a:t> </a:t>
            </a:r>
            <a:endParaRPr lang="hu-HU" sz="30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dirty="0" smtClean="0"/>
              <a:t>Összes költség </a:t>
            </a:r>
            <a:r>
              <a:rPr lang="hu-HU" b="1" dirty="0"/>
              <a:t>30.610.572 ezer </a:t>
            </a:r>
            <a:r>
              <a:rPr lang="hu-HU" b="1" dirty="0" smtClean="0"/>
              <a:t>Ft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 smtClean="0"/>
              <a:t>Összes beruházás </a:t>
            </a:r>
            <a:r>
              <a:rPr lang="hu-HU" b="1" dirty="0" smtClean="0"/>
              <a:t>7.657.427 ezer Ft</a:t>
            </a:r>
          </a:p>
          <a:p>
            <a:pPr marL="400050" lvl="1" indent="0">
              <a:buNone/>
            </a:pPr>
            <a:r>
              <a:rPr lang="hu-HU" sz="2400" dirty="0" smtClean="0"/>
              <a:t>Ebből </a:t>
            </a:r>
            <a:r>
              <a:rPr lang="hu-HU" sz="2400" b="1" dirty="0" smtClean="0"/>
              <a:t>5.234.873 ezer Ft </a:t>
            </a:r>
            <a:r>
              <a:rPr lang="hu-HU" sz="2400" dirty="0" smtClean="0"/>
              <a:t>a térítés nélkül átadott beruházás értéke, mely az Önkormányzat vagyonát közvetlenül vagy közvetetten növelte.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13275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hu-HU" sz="3600" b="1" dirty="0" smtClean="0"/>
              <a:t>Reklámfelülettel ellátott buszvárók cseréje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u-HU" dirty="0" smtClean="0"/>
              <a:t> </a:t>
            </a:r>
            <a:r>
              <a:rPr lang="hu-HU" sz="2800" dirty="0" smtClean="0"/>
              <a:t>95 db</a:t>
            </a:r>
            <a:r>
              <a:rPr lang="hu-HU" sz="2800" b="1" dirty="0" smtClean="0"/>
              <a:t> </a:t>
            </a:r>
            <a:r>
              <a:rPr lang="hu-HU" sz="2800" dirty="0" smtClean="0"/>
              <a:t>buszváró kihelyezés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929322" y="785794"/>
            <a:ext cx="2786082" cy="64633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hu-HU" sz="3600" b="1" dirty="0" smtClean="0"/>
              <a:t>61 millió Ft</a:t>
            </a:r>
            <a:endParaRPr lang="hu-HU" sz="3600" b="1" dirty="0"/>
          </a:p>
        </p:txBody>
      </p:sp>
      <p:pic>
        <p:nvPicPr>
          <p:cNvPr id="5" name="Kép 4" descr="\\dc1\Kozos\Gazdasági igazgatóság\Kontrolling\Beszámolók, év végi\5 éves szakmai beszámoló\Verzió 2\Képek\vg buszmegallo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285992"/>
            <a:ext cx="6572296" cy="4071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20319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hu-HU" sz="3200" b="1" dirty="0" smtClean="0"/>
              <a:t>Parkoló rendszer és automaták felújítása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65503"/>
            <a:ext cx="8229600" cy="49534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u-HU" sz="2400" dirty="0" smtClean="0"/>
              <a:t>Rendszám alapú, NFC start-stop parkoló rendszer</a:t>
            </a:r>
          </a:p>
          <a:p>
            <a:pPr>
              <a:buNone/>
            </a:pP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5729139" y="980728"/>
            <a:ext cx="2928958" cy="58477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hu-HU" sz="3200" b="1" dirty="0" smtClean="0"/>
              <a:t>47,7 millió Ft</a:t>
            </a:r>
            <a:endParaRPr lang="hu-HU" sz="32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571744"/>
            <a:ext cx="5880146" cy="401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zövegdoboz 8"/>
          <p:cNvSpPr txBox="1"/>
          <p:nvPr/>
        </p:nvSpPr>
        <p:spPr>
          <a:xfrm>
            <a:off x="1481910" y="2263967"/>
            <a:ext cx="6000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Az Integrált Parkolási Rendszer áttekintő ábrája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hu-HU" sz="4000" b="1" dirty="0" smtClean="0"/>
              <a:t>Városi közintézmények felújítása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u-HU" dirty="0" smtClean="0"/>
              <a:t> Ybl program </a:t>
            </a:r>
            <a:r>
              <a:rPr lang="hu-HU" b="1" dirty="0" smtClean="0"/>
              <a:t>336 millió Ft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 Képes program </a:t>
            </a:r>
            <a:r>
              <a:rPr lang="hu-HU" b="1" dirty="0" smtClean="0"/>
              <a:t>136 millió Ft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4" name="Kép 3" descr="\\dc1\Kozos\Gazdasági igazgatóság\Kontrolling\Beszámolók, év végi\5 éves szakmai beszámoló\Verzió 2\Képek\vg_felujitasok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071810"/>
            <a:ext cx="3929090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\\dc1\Kozos\Gazdasági igazgatóság\Kontrolling\Beszámolók, év végi\5 éves szakmai beszámoló\Verzió 2\Képek\vg_felujitasok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4357694"/>
            <a:ext cx="4143404" cy="2214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hu-HU" b="1" dirty="0" smtClean="0"/>
              <a:t>Ingatlan fejlesztés és eszközbeszerzés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hu-HU" sz="2800" dirty="0" smtClean="0"/>
              <a:t>42 db tehergépjármű beszerzése </a:t>
            </a:r>
            <a:r>
              <a:rPr lang="hu-HU" sz="2800" b="1" dirty="0" smtClean="0"/>
              <a:t>236,2 millió Ft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hu-HU" sz="2800" dirty="0" smtClean="0"/>
              <a:t>Berényi út 15 és 17. szám alatti ingatlanok megvásárlása és felújítása </a:t>
            </a:r>
            <a:r>
              <a:rPr lang="hu-HU" sz="2800" b="1" dirty="0" smtClean="0"/>
              <a:t>98,5 millió Ft</a:t>
            </a:r>
          </a:p>
          <a:p>
            <a:pPr algn="just">
              <a:spcBef>
                <a:spcPts val="0"/>
              </a:spcBef>
              <a:buNone/>
            </a:pPr>
            <a:endParaRPr lang="hu-HU" sz="2800" b="1" dirty="0"/>
          </a:p>
        </p:txBody>
      </p:sp>
      <p:pic>
        <p:nvPicPr>
          <p:cNvPr id="4" name="Kép 3" descr="\\dc1\Kozos\Gazdasági igazgatóság\Kontrolling\Beszámolók, év végi\5 éves szakmai beszámoló\Verzió 2\Képek\berényi_15_rég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357562"/>
            <a:ext cx="3929090" cy="235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\\dc1\Kozos\Gazdasági igazgatóság\Kontrolling\Beszámolók, év végi\5 éves szakmai beszámoló\Verzió 2\Képek\berényi_15_felújítot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3929090" cy="2357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hu-HU" b="1" dirty="0" smtClean="0"/>
              <a:t>Ingatlan fejlesztés és eszközbeszerzés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28736"/>
            <a:ext cx="8401080" cy="469742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u-HU" dirty="0" smtClean="0"/>
              <a:t>13 db munkagép beszerzése </a:t>
            </a:r>
            <a:r>
              <a:rPr lang="hu-HU" b="1" dirty="0" smtClean="0"/>
              <a:t>169 millió Ft 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1 db NRG </a:t>
            </a:r>
            <a:r>
              <a:rPr lang="hu-HU" dirty="0" err="1" smtClean="0"/>
              <a:t>Car</a:t>
            </a:r>
            <a:r>
              <a:rPr lang="hu-HU" dirty="0" smtClean="0"/>
              <a:t> elektromos gépjármű </a:t>
            </a:r>
            <a:r>
              <a:rPr lang="hu-HU" b="1" dirty="0" smtClean="0"/>
              <a:t>10 millió Ft</a:t>
            </a:r>
          </a:p>
          <a:p>
            <a:pPr>
              <a:buNone/>
            </a:pPr>
            <a:endParaRPr lang="hu-HU" b="1" dirty="0"/>
          </a:p>
        </p:txBody>
      </p:sp>
      <p:pic>
        <p:nvPicPr>
          <p:cNvPr id="4" name="Kép 3" descr="\\dc1\Kozos\Gazdasági igazgatóság\Kontrolling\Beszámolók, év végi\5 éves szakmai beszámoló\Verzió 2\Képek\elektromos autó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7496"/>
            <a:ext cx="5759450" cy="3595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u-HU" b="1" dirty="0" smtClean="0"/>
              <a:t>Parkfenntartás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u-HU" sz="2500" b="1" dirty="0" smtClean="0"/>
              <a:t>3.700.000 m</a:t>
            </a:r>
            <a:r>
              <a:rPr lang="hu-HU" sz="2500" b="1" baseline="30000" dirty="0" smtClean="0"/>
              <a:t>2</a:t>
            </a:r>
            <a:r>
              <a:rPr lang="hu-HU" sz="2500" dirty="0" smtClean="0"/>
              <a:t> gondozott zöldfelület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hu-HU" sz="2500" dirty="0" smtClean="0"/>
              <a:t> Fűnyírás gyakorisága: 6-8 helyett </a:t>
            </a:r>
            <a:r>
              <a:rPr lang="hu-HU" sz="2500" b="1" dirty="0" smtClean="0"/>
              <a:t>12-14 alkalom</a:t>
            </a:r>
            <a:endParaRPr lang="hu-HU" sz="25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hu-HU" sz="2500" dirty="0" smtClean="0"/>
              <a:t> </a:t>
            </a:r>
            <a:r>
              <a:rPr lang="hu-HU" sz="2500" b="1" dirty="0" smtClean="0"/>
              <a:t>3036 db </a:t>
            </a:r>
            <a:r>
              <a:rPr lang="hu-HU" sz="2500" dirty="0" smtClean="0"/>
              <a:t>fa és örökzöld telepítése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hu-HU" sz="2500" dirty="0" smtClean="0"/>
              <a:t> </a:t>
            </a:r>
            <a:r>
              <a:rPr lang="hu-HU" sz="2500" b="1" dirty="0" smtClean="0"/>
              <a:t>854.711 db </a:t>
            </a:r>
            <a:r>
              <a:rPr lang="hu-HU" sz="2500" dirty="0" smtClean="0"/>
              <a:t>egy- és kétnyári növény ültetése</a:t>
            </a:r>
            <a:endParaRPr lang="hu-HU" sz="25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56082"/>
            <a:ext cx="4031804" cy="267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Kép 5" descr="\\dc1\Kozos\Gazdasági igazgatóság\Kontrolling\Beszámolók, év végi\5 éves szakmai beszámoló\Verzió 2\Képek\Parkfenntartás_szakmai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49075"/>
            <a:ext cx="4248372" cy="270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u-HU" b="1" dirty="0"/>
              <a:t>Parkfenntartás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u-HU" sz="2400" dirty="0" smtClean="0"/>
              <a:t>Városszépítő akciónk keretében 5  év alatt </a:t>
            </a:r>
            <a:r>
              <a:rPr lang="hu-HU" sz="2400" b="1" dirty="0" smtClean="0"/>
              <a:t>390.329 db</a:t>
            </a:r>
            <a:r>
              <a:rPr lang="hu-HU" sz="2400" dirty="0" smtClean="0"/>
              <a:t> egynyári és évelő növényt osztottunk szét a közintézmények, társasházak és városlakók között.</a:t>
            </a:r>
            <a:endParaRPr lang="hu-HU" sz="2400" dirty="0"/>
          </a:p>
        </p:txBody>
      </p:sp>
      <p:pic>
        <p:nvPicPr>
          <p:cNvPr id="4" name="Kép 3" descr="KÃ©ptalÃ¡lat a kÃ¶vetkezÅre: âvirÃ¡gosztÃ¡s szÃ©kesfehÃ©rvÃ¡r bregyÃ³â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6120680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30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u-HU" b="1" dirty="0" smtClean="0"/>
              <a:t>Elismerések és díjak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200" b="1" dirty="0" smtClean="0"/>
              <a:t>Fővédnöki </a:t>
            </a:r>
            <a:r>
              <a:rPr lang="hu-HU" sz="2200" b="1" dirty="0"/>
              <a:t>díj</a:t>
            </a:r>
            <a:r>
              <a:rPr lang="hu-HU" sz="2200" dirty="0"/>
              <a:t> </a:t>
            </a:r>
            <a:r>
              <a:rPr lang="hu-HU" sz="2400" dirty="0"/>
              <a:t>a „Virágos Magyarországért” környezetszépítő versenyen </a:t>
            </a:r>
            <a:r>
              <a:rPr lang="hu-HU" sz="2200" dirty="0" smtClean="0"/>
              <a:t>– </a:t>
            </a:r>
            <a:r>
              <a:rPr lang="hu-HU" sz="2200" dirty="0"/>
              <a:t>2014.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200" b="1" dirty="0"/>
              <a:t>Különdíj</a:t>
            </a:r>
            <a:r>
              <a:rPr lang="hu-HU" sz="2200" dirty="0"/>
              <a:t> a „Virágos Magyarországért” környezetszépítő versenyen – 2015.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200" b="1" dirty="0"/>
              <a:t>„Év települése”</a:t>
            </a:r>
            <a:r>
              <a:rPr lang="hu-HU" sz="2200" dirty="0"/>
              <a:t> díj </a:t>
            </a:r>
            <a:r>
              <a:rPr lang="hu-HU" sz="2200" dirty="0" smtClean="0"/>
              <a:t>– </a:t>
            </a:r>
            <a:r>
              <a:rPr lang="hu-HU" sz="2200" dirty="0"/>
              <a:t>2016.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200" b="1" dirty="0"/>
              <a:t>Miniszterelnöki díj</a:t>
            </a:r>
            <a:r>
              <a:rPr lang="hu-HU" sz="2200" dirty="0"/>
              <a:t> a város kertészeti fejlesztéseinek és a zöldfelületek kiváló minőségének, változatosságának és kreatív megvalósításának elismeréséül – 2017</a:t>
            </a:r>
            <a:r>
              <a:rPr lang="hu-HU" sz="2200" dirty="0" smtClean="0"/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200" b="1" dirty="0"/>
              <a:t>Jubileumi díj </a:t>
            </a:r>
            <a:r>
              <a:rPr lang="hu-HU" sz="2200" dirty="0"/>
              <a:t>az elmúlt 25 év „Virágos Magyarországért” versenyen való részvételéért és az ott elért kiemelkedő teljesítményért</a:t>
            </a:r>
            <a:r>
              <a:rPr lang="hu-HU" sz="2200" b="1" dirty="0"/>
              <a:t> </a:t>
            </a:r>
            <a:r>
              <a:rPr lang="hu-HU" sz="2200" dirty="0"/>
              <a:t>– 2018</a:t>
            </a:r>
            <a:r>
              <a:rPr lang="hu-HU" sz="2200" dirty="0" smtClean="0"/>
              <a:t>.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7639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hu-HU" sz="2400" dirty="0"/>
              <a:t>Az országos versenyeken elért teljesítményeink elismeréseként 2019. évben a magyarországi nagyvárosok közül elsőként Székesfehérvárt hívták meg a </a:t>
            </a:r>
            <a:r>
              <a:rPr lang="hu-HU" sz="2400" b="1" dirty="0" err="1"/>
              <a:t>Communities</a:t>
            </a:r>
            <a:r>
              <a:rPr lang="hu-HU" sz="2400" b="1" dirty="0"/>
              <a:t> </a:t>
            </a:r>
            <a:r>
              <a:rPr lang="hu-HU" sz="2400" b="1" dirty="0" err="1"/>
              <a:t>in</a:t>
            </a:r>
            <a:r>
              <a:rPr lang="hu-HU" sz="2400" b="1" dirty="0"/>
              <a:t> Bloom</a:t>
            </a:r>
            <a:r>
              <a:rPr lang="hu-HU" sz="2400" dirty="0"/>
              <a:t> virágos világversenyre</a:t>
            </a:r>
            <a:r>
              <a:rPr lang="hu-HU" sz="2400" dirty="0" smtClean="0"/>
              <a:t>.</a:t>
            </a:r>
          </a:p>
          <a:p>
            <a:pPr marL="0" lvl="0" indent="0" algn="just">
              <a:buNone/>
            </a:pPr>
            <a:endParaRPr lang="hu-HU" sz="2400" dirty="0"/>
          </a:p>
          <a:p>
            <a:endParaRPr lang="hu-HU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770485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11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u-HU" b="1" dirty="0" smtClean="0"/>
              <a:t>„Mesés kiskertek”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u-HU" sz="2800" dirty="0" smtClean="0"/>
              <a:t>A kertépítő verseny 2018-ban </a:t>
            </a:r>
            <a:r>
              <a:rPr lang="hu-HU" sz="2800" b="1" dirty="0" smtClean="0"/>
              <a:t>23 óvoda </a:t>
            </a:r>
            <a:r>
              <a:rPr lang="hu-HU" sz="2800" dirty="0" smtClean="0"/>
              <a:t>közreműködésével került megrendezésre.</a:t>
            </a:r>
          </a:p>
          <a:p>
            <a:pPr marL="0" indent="0" algn="just">
              <a:buNone/>
            </a:pPr>
            <a:endParaRPr lang="hu-HU" sz="2800" dirty="0"/>
          </a:p>
        </p:txBody>
      </p:sp>
      <p:pic>
        <p:nvPicPr>
          <p:cNvPr id="4" name="Kép 3" descr="\\dc1\Kozos\Gazdasági igazgatóság\Kontrolling\Beszámolók, év végi\5 éves szakmai beszámoló\Verzió 2\Képek\szavazas_manofalvi_manolak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7632848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/>
          <p:cNvSpPr txBox="1"/>
          <p:nvPr/>
        </p:nvSpPr>
        <p:spPr>
          <a:xfrm>
            <a:off x="827584" y="6223504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 smtClean="0"/>
              <a:t>A nyertes alkotás – Manófalvi Manólak</a:t>
            </a:r>
            <a:endParaRPr lang="hu-HU" sz="2000" b="1" i="1" dirty="0"/>
          </a:p>
        </p:txBody>
      </p:sp>
    </p:spTree>
    <p:extLst>
      <p:ext uri="{BB962C8B-B14F-4D97-AF65-F5344CB8AC3E}">
        <p14:creationId xmlns:p14="http://schemas.microsoft.com/office/powerpoint/2010/main" val="4613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u-HU" b="1" dirty="0" smtClean="0"/>
              <a:t>Vagyon változása</a:t>
            </a:r>
            <a:endParaRPr lang="hu-HU" b="1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Az eredménytartaléknak köszönhetően a saját tőke </a:t>
            </a:r>
            <a:r>
              <a:rPr lang="hu-HU" b="1" dirty="0" smtClean="0"/>
              <a:t>1,37 Mrd Ft-tal </a:t>
            </a:r>
            <a:r>
              <a:rPr lang="hu-HU" dirty="0" smtClean="0"/>
              <a:t>nőtt.       </a:t>
            </a:r>
            <a:r>
              <a:rPr lang="hu-HU" b="1" dirty="0" smtClean="0"/>
              <a:t>Önkormányzat vagyonának növekedése</a:t>
            </a:r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2" name="Jobbra nyíl 1"/>
          <p:cNvSpPr/>
          <p:nvPr/>
        </p:nvSpPr>
        <p:spPr>
          <a:xfrm>
            <a:off x="5199078" y="213285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222355"/>
              </p:ext>
            </p:extLst>
          </p:nvPr>
        </p:nvGraphicFramePr>
        <p:xfrm>
          <a:off x="1115616" y="3212976"/>
          <a:ext cx="7200800" cy="3421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750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u-HU" b="1" dirty="0"/>
              <a:t>Városi </a:t>
            </a:r>
            <a:r>
              <a:rPr lang="hu-HU" b="1" dirty="0" smtClean="0"/>
              <a:t>karbantartás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b="1" dirty="0" smtClean="0"/>
              <a:t>2141 db </a:t>
            </a:r>
            <a:r>
              <a:rPr lang="hu-HU" dirty="0" smtClean="0"/>
              <a:t>közterületi pad javítása, felújítása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b="1" dirty="0" smtClean="0"/>
              <a:t>374 db</a:t>
            </a:r>
            <a:r>
              <a:rPr lang="hu-HU" dirty="0" smtClean="0"/>
              <a:t> új közterületi pad kihelyezése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b="1" dirty="0" smtClean="0"/>
              <a:t>11 db</a:t>
            </a:r>
            <a:r>
              <a:rPr lang="hu-HU" dirty="0" smtClean="0"/>
              <a:t> új játszótér létesítése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b="1" dirty="0" smtClean="0"/>
              <a:t>299 db</a:t>
            </a:r>
            <a:r>
              <a:rPr lang="hu-HU" dirty="0" smtClean="0"/>
              <a:t> játszóeszköz kihelyezése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b="1" dirty="0" smtClean="0"/>
              <a:t>28 db</a:t>
            </a:r>
            <a:r>
              <a:rPr lang="hu-HU" dirty="0" smtClean="0"/>
              <a:t> kondi és fitneszpark létesítése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277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hu-HU" sz="3600" b="1" dirty="0"/>
              <a:t>Települési hulladékok kezelése, köztisztasági tevékenység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b="1" dirty="0"/>
              <a:t>1.773.190 kg </a:t>
            </a:r>
            <a:r>
              <a:rPr lang="hu-HU" dirty="0" smtClean="0"/>
              <a:t>közterületen</a:t>
            </a:r>
            <a:r>
              <a:rPr lang="hu-HU" b="1" dirty="0" smtClean="0"/>
              <a:t> </a:t>
            </a:r>
            <a:r>
              <a:rPr lang="hu-HU" dirty="0" smtClean="0"/>
              <a:t>összegyűjtött hulladék</a:t>
            </a:r>
            <a:endParaRPr lang="hu-HU" dirty="0"/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b="1" dirty="0" smtClean="0"/>
              <a:t>171.080 </a:t>
            </a:r>
            <a:r>
              <a:rPr lang="hu-HU" b="1" dirty="0"/>
              <a:t>kg</a:t>
            </a:r>
            <a:r>
              <a:rPr lang="hu-HU" dirty="0"/>
              <a:t> </a:t>
            </a:r>
            <a:r>
              <a:rPr lang="hu-HU" dirty="0" smtClean="0"/>
              <a:t>illegális hulladék elszállítása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b="1" dirty="0" smtClean="0"/>
              <a:t>1.250.070 kg </a:t>
            </a:r>
            <a:r>
              <a:rPr lang="hu-HU" dirty="0" smtClean="0"/>
              <a:t>úttisztításból származó hulladék, melyből a seprőgépekkel gyűjtött mennyiség </a:t>
            </a:r>
            <a:r>
              <a:rPr lang="hu-HU" b="1" dirty="0" smtClean="0"/>
              <a:t>1.162.130 kg</a:t>
            </a:r>
            <a:r>
              <a:rPr lang="hu-HU" dirty="0" smtClean="0"/>
              <a:t> volt.</a:t>
            </a:r>
            <a:endParaRPr lang="hu-HU" dirty="0"/>
          </a:p>
          <a:p>
            <a:pPr marL="0" indent="0" algn="just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954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hu-HU" sz="3200" b="1" dirty="0"/>
              <a:t>Seprőgép által 1 km megtételére jutó összegyűjtött hulladék mennyisége a vizsgált időszakban (kg/km</a:t>
            </a:r>
            <a:r>
              <a:rPr lang="hu-HU" sz="3200" b="1" dirty="0" smtClean="0"/>
              <a:t>)</a:t>
            </a:r>
            <a:endParaRPr lang="hu-HU" sz="3200" b="1" dirty="0"/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29304"/>
              </p:ext>
            </p:extLst>
          </p:nvPr>
        </p:nvGraphicFramePr>
        <p:xfrm>
          <a:off x="467544" y="1988840"/>
          <a:ext cx="8229600" cy="47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795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hu-HU" sz="4000" b="1" dirty="0" smtClean="0"/>
              <a:t>Egyéb elvégzett közszolgáltatási feladatok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dirty="0" smtClean="0"/>
              <a:t>Útburkolat javítás során </a:t>
            </a:r>
            <a:r>
              <a:rPr lang="hu-HU" b="1" dirty="0" smtClean="0"/>
              <a:t>5795 db </a:t>
            </a:r>
            <a:r>
              <a:rPr lang="hu-HU" dirty="0" smtClean="0"/>
              <a:t>kátyújavítás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b="1" dirty="0" smtClean="0"/>
              <a:t>392 db </a:t>
            </a:r>
            <a:r>
              <a:rPr lang="hu-HU" dirty="0" smtClean="0"/>
              <a:t>vízkárral kapcsolatos hibaelhárítás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dirty="0"/>
              <a:t>Vízfolyás és árokprofilozás során </a:t>
            </a:r>
            <a:r>
              <a:rPr lang="hu-HU" b="1" dirty="0" smtClean="0"/>
              <a:t>20.000 m</a:t>
            </a:r>
            <a:r>
              <a:rPr lang="hu-HU" b="1" baseline="30000" dirty="0" smtClean="0"/>
              <a:t>3</a:t>
            </a:r>
            <a:r>
              <a:rPr lang="hu-HU" dirty="0" smtClean="0"/>
              <a:t> kitermelt anyagmennyiség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b="1" dirty="0" smtClean="0"/>
              <a:t>1949 db </a:t>
            </a:r>
            <a:r>
              <a:rPr lang="hu-HU" dirty="0" smtClean="0"/>
              <a:t>közterületi lámpatest cseréje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38067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0" y="507831"/>
            <a:ext cx="9144000" cy="101566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6000" b="1" i="1" dirty="0" smtClean="0">
                <a:solidFill>
                  <a:schemeClr val="tx2">
                    <a:lumMod val="75000"/>
                  </a:schemeClr>
                </a:solidFill>
              </a:rPr>
              <a:t>KÖSZÖNÖM A FIGYELMET!</a:t>
            </a:r>
            <a:endParaRPr lang="hu-HU" sz="6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4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u-HU" b="1" dirty="0" smtClean="0"/>
              <a:t>Foglalkoztatottak létszáma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u-HU" sz="2400" dirty="0" smtClean="0"/>
              <a:t>Az elmúlt 5 évben az átlagos állományi létszám </a:t>
            </a:r>
            <a:r>
              <a:rPr lang="hu-HU" sz="2400" b="1" dirty="0" smtClean="0"/>
              <a:t>640 fő </a:t>
            </a:r>
            <a:r>
              <a:rPr lang="hu-HU" sz="2400" dirty="0" smtClean="0"/>
              <a:t>körül mozgott.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400" dirty="0" smtClean="0"/>
              <a:t>A munkaviszonyos és közfoglalkoztatott állomány arányában jelentős változás történt. </a:t>
            </a:r>
          </a:p>
          <a:p>
            <a:pPr marL="0" indent="0" algn="just">
              <a:buNone/>
            </a:pPr>
            <a:endParaRPr lang="hu-HU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51596"/>
              </p:ext>
            </p:extLst>
          </p:nvPr>
        </p:nvGraphicFramePr>
        <p:xfrm>
          <a:off x="755576" y="3140967"/>
          <a:ext cx="7704856" cy="3312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072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hu-HU" b="1" dirty="0" smtClean="0"/>
              <a:t>Üzemeltetési </a:t>
            </a:r>
            <a:r>
              <a:rPr lang="hu-HU" b="1" dirty="0"/>
              <a:t>költség </a:t>
            </a:r>
            <a:r>
              <a:rPr lang="hu-HU" b="1" dirty="0" smtClean="0"/>
              <a:t>megoszlása</a:t>
            </a:r>
            <a:endParaRPr lang="hu-HU" b="1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7665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00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u-HU" b="1" dirty="0" smtClean="0"/>
              <a:t>Szakmai beszámoló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hu-HU" dirty="0" smtClean="0"/>
              <a:t>Útfejlesztések és parkoló építés a város teljes területén </a:t>
            </a:r>
            <a:r>
              <a:rPr lang="hu-HU" b="1" dirty="0" smtClean="0"/>
              <a:t>3.021 millió Ft </a:t>
            </a:r>
            <a:r>
              <a:rPr lang="hu-HU" dirty="0" smtClean="0"/>
              <a:t>értékben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hu-HU" b="1" dirty="0" smtClean="0"/>
              <a:t>1193 db </a:t>
            </a:r>
            <a:r>
              <a:rPr lang="hu-HU" dirty="0" smtClean="0"/>
              <a:t>új parkolóhely kialakítása </a:t>
            </a:r>
          </a:p>
          <a:p>
            <a:pPr marL="0" indent="0">
              <a:buNone/>
            </a:pPr>
            <a:endParaRPr lang="hu-HU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076693"/>
              </p:ext>
            </p:extLst>
          </p:nvPr>
        </p:nvGraphicFramePr>
        <p:xfrm>
          <a:off x="1403648" y="3212976"/>
          <a:ext cx="6934201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u-HU" b="1" dirty="0"/>
              <a:t>Útfejlesztés és parkoló építés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6192688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Ellipszis 2"/>
          <p:cNvSpPr/>
          <p:nvPr/>
        </p:nvSpPr>
        <p:spPr>
          <a:xfrm>
            <a:off x="7026383" y="2812286"/>
            <a:ext cx="144016" cy="144016"/>
          </a:xfrm>
          <a:prstGeom prst="ellipse">
            <a:avLst/>
          </a:prstGeom>
          <a:solidFill>
            <a:srgbClr val="061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7239552" y="26996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Parkolók</a:t>
            </a:r>
            <a:endParaRPr lang="hu-HU" dirty="0"/>
          </a:p>
        </p:txBody>
      </p:sp>
      <p:sp>
        <p:nvSpPr>
          <p:cNvPr id="7" name="Ellipszis 6"/>
          <p:cNvSpPr/>
          <p:nvPr/>
        </p:nvSpPr>
        <p:spPr>
          <a:xfrm>
            <a:off x="7026383" y="348708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7236296" y="33744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Útfelújítások</a:t>
            </a:r>
            <a:endParaRPr lang="hu-HU" dirty="0"/>
          </a:p>
        </p:txBody>
      </p:sp>
      <p:sp>
        <p:nvSpPr>
          <p:cNvPr id="9" name="Ellipszis 8"/>
          <p:cNvSpPr/>
          <p:nvPr/>
        </p:nvSpPr>
        <p:spPr>
          <a:xfrm>
            <a:off x="7012062" y="4149080"/>
            <a:ext cx="153710" cy="144016"/>
          </a:xfrm>
          <a:prstGeom prst="ellipse">
            <a:avLst/>
          </a:prstGeom>
          <a:solidFill>
            <a:srgbClr val="A96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7272300" y="4062782"/>
            <a:ext cx="1387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Járdaépítés- és felújítás</a:t>
            </a:r>
          </a:p>
        </p:txBody>
      </p:sp>
    </p:spTree>
    <p:extLst>
      <p:ext uri="{BB962C8B-B14F-4D97-AF65-F5344CB8AC3E}">
        <p14:creationId xmlns:p14="http://schemas.microsoft.com/office/powerpoint/2010/main" val="141629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hu-HU" sz="3600" b="1" dirty="0"/>
              <a:t>Pozsonyi út </a:t>
            </a:r>
            <a:r>
              <a:rPr lang="hu-HU" sz="3600" b="1" dirty="0" smtClean="0"/>
              <a:t>felújítás</a:t>
            </a:r>
            <a:br>
              <a:rPr lang="hu-HU" sz="3600" b="1" dirty="0" smtClean="0"/>
            </a:br>
            <a:endParaRPr lang="hu-HU" sz="36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5917434" y="764704"/>
            <a:ext cx="2736304" cy="64633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hu-HU" sz="3600" b="1" dirty="0"/>
              <a:t>255 millió Ft</a:t>
            </a:r>
            <a:endParaRPr lang="hu-HU" sz="3600" dirty="0"/>
          </a:p>
        </p:txBody>
      </p:sp>
      <p:pic>
        <p:nvPicPr>
          <p:cNvPr id="5" name="Tartalom helye 4" descr="pozsonyi_zsolnai-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898162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8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 defTabSz="9000000"/>
            <a:r>
              <a:rPr lang="hu-HU" sz="3200" b="1" dirty="0"/>
              <a:t>Strand felújítás, élmény elemek </a:t>
            </a:r>
            <a:r>
              <a:rPr lang="hu-HU" sz="3200" b="1" dirty="0" smtClean="0"/>
              <a:t>építése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endParaRPr lang="hu-HU" sz="36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300192" y="1052736"/>
            <a:ext cx="2376264" cy="58477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hu-HU" sz="3200" b="1" dirty="0"/>
              <a:t>581 millió Ft</a:t>
            </a:r>
            <a:endParaRPr lang="hu-HU" sz="3200" dirty="0"/>
          </a:p>
        </p:txBody>
      </p:sp>
      <p:pic>
        <p:nvPicPr>
          <p:cNvPr id="5" name="Tartalom helye 4" descr="stran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848872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995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630</Words>
  <Application>Microsoft Office PowerPoint</Application>
  <PresentationFormat>Diavetítés a képernyőre (4:3 oldalarány)</PresentationFormat>
  <Paragraphs>102</Paragraphs>
  <Slides>34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35" baseType="lpstr">
      <vt:lpstr>Office-téma</vt:lpstr>
      <vt:lpstr>5 ÉVES BESZÁMOLÓ</vt:lpstr>
      <vt:lpstr>Pénzügyi beszámoló</vt:lpstr>
      <vt:lpstr>Vagyon változása</vt:lpstr>
      <vt:lpstr>Foglalkoztatottak létszáma</vt:lpstr>
      <vt:lpstr>Üzemeltetési költség megoszlása</vt:lpstr>
      <vt:lpstr>Szakmai beszámoló</vt:lpstr>
      <vt:lpstr>Útfejlesztés és parkoló építés</vt:lpstr>
      <vt:lpstr>Pozsonyi út felújítás </vt:lpstr>
      <vt:lpstr>Strand felújítás, élmény elemek építése </vt:lpstr>
      <vt:lpstr>RAK III. ütem és Bregyó Sportcentrum tereprendezés</vt:lpstr>
      <vt:lpstr>Bregyó sportpályafejlesztés </vt:lpstr>
      <vt:lpstr>Takarodó úti MÁV műfüves centerpálya kialakítása</vt:lpstr>
      <vt:lpstr>Túrózsáki szabadidőközpont </vt:lpstr>
      <vt:lpstr>Feketehegyi Kultúrudvar – Közösségi tér </vt:lpstr>
      <vt:lpstr>Országzászló-tér felújítása </vt:lpstr>
      <vt:lpstr>Parképítések – Petőfi park, Halesz park, Királyok parkja</vt:lpstr>
      <vt:lpstr>Fatelepítés és fasorfenntartás </vt:lpstr>
      <vt:lpstr>Játszóterek létesítése, felújítása</vt:lpstr>
      <vt:lpstr>Új parcellák kialakítása a Béla úti temetőben</vt:lpstr>
      <vt:lpstr>Reklámfelülettel ellátott buszvárók cseréje</vt:lpstr>
      <vt:lpstr>Parkoló rendszer és automaták felújítása</vt:lpstr>
      <vt:lpstr>Városi közintézmények felújítása</vt:lpstr>
      <vt:lpstr>Ingatlan fejlesztés és eszközbeszerzés</vt:lpstr>
      <vt:lpstr>Ingatlan fejlesztés és eszközbeszerzés</vt:lpstr>
      <vt:lpstr>Parkfenntartás</vt:lpstr>
      <vt:lpstr>Parkfenntartás</vt:lpstr>
      <vt:lpstr>Elismerések és díjak</vt:lpstr>
      <vt:lpstr>PowerPoint bemutató</vt:lpstr>
      <vt:lpstr>„Mesés kiskertek”</vt:lpstr>
      <vt:lpstr>Városi karbantartás</vt:lpstr>
      <vt:lpstr>Települési hulladékok kezelése, köztisztasági tevékenység</vt:lpstr>
      <vt:lpstr>Seprőgép által 1 km megtételére jutó összegyűjtött hulladék mennyisége a vizsgált időszakban (kg/km)</vt:lpstr>
      <vt:lpstr>Egyéb elvégzett közszolgáltatási feladatok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Szakmai beszámoló</dc:title>
  <dc:creator>Horváth Ágnes</dc:creator>
  <cp:lastModifiedBy>Béndek Balázs</cp:lastModifiedBy>
  <cp:revision>114</cp:revision>
  <dcterms:created xsi:type="dcterms:W3CDTF">2019-03-11T09:05:32Z</dcterms:created>
  <dcterms:modified xsi:type="dcterms:W3CDTF">2019-03-28T14:40:22Z</dcterms:modified>
</cp:coreProperties>
</file>