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12192000" cy="6858000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09" autoAdjust="0"/>
    <p:restoredTop sz="99770" autoAdjust="0"/>
  </p:normalViewPr>
  <p:slideViewPr>
    <p:cSldViewPr snapToGrid="0">
      <p:cViewPr varScale="1">
        <p:scale>
          <a:sx n="72" d="100"/>
          <a:sy n="72" d="100"/>
        </p:scale>
        <p:origin x="816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373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hu-HU"/>
              <a:t>1. számú melléklet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4BCE17-F038-4AAB-9247-98353E3C0FE5}" type="datetimeFigureOut">
              <a:rPr lang="hu-HU" smtClean="0"/>
              <a:pPr/>
              <a:t>2022. 02. 10.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hu-HU"/>
              <a:t>*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A41829-8951-4612-82E0-85328410540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6431275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hu-HU"/>
              <a:t>1. számú melléklet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D8FBA-6EE6-43C5-8A9D-69E5DB805FB7}" type="datetimeFigureOut">
              <a:rPr lang="hu-HU" smtClean="0"/>
              <a:pPr/>
              <a:t>2022. 02. 10.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hu-HU"/>
              <a:t>*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7B01A0-90AA-458C-ACF5-B7CB748C522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99702088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6" name="Élőfej helye 5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hu-HU"/>
              <a:t>1. számú melléklet</a:t>
            </a:r>
          </a:p>
        </p:txBody>
      </p:sp>
    </p:spTree>
    <p:extLst>
      <p:ext uri="{BB962C8B-B14F-4D97-AF65-F5344CB8AC3E}">
        <p14:creationId xmlns:p14="http://schemas.microsoft.com/office/powerpoint/2010/main" val="3630899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60917-EF06-45B6-9E98-6402E7AAA6BC}" type="datetime1">
              <a:rPr lang="hu-HU" smtClean="0"/>
              <a:pPr/>
              <a:t>2022. 02. 10.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4305-2C70-41A3-909E-3825C056FE9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667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88B2-0E00-490D-B1EC-9448C765D1AD}" type="datetime1">
              <a:rPr lang="hu-HU" smtClean="0"/>
              <a:pPr/>
              <a:t>2022. 02. 10.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4305-2C70-41A3-909E-3825C056FE9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55249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D16A4-1576-40CF-8145-8FF4B840DC46}" type="datetime1">
              <a:rPr lang="hu-HU" smtClean="0"/>
              <a:pPr/>
              <a:t>2022. 02. 10.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4305-2C70-41A3-909E-3825C056FE9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0263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02C44-63C9-40C3-898F-D7C3F382B5ED}" type="datetime1">
              <a:rPr lang="hu-HU" smtClean="0"/>
              <a:pPr/>
              <a:t>2022. 02. 10.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4305-2C70-41A3-909E-3825C056FE9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06932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CCCB-A867-4A51-8E23-C7270A76A0B6}" type="datetime1">
              <a:rPr lang="hu-HU" smtClean="0"/>
              <a:pPr/>
              <a:t>2022. 02. 10.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4305-2C70-41A3-909E-3825C056FE9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6023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01BAF-A208-4E9E-B5B0-69C4EBB0D8B7}" type="datetime1">
              <a:rPr lang="hu-HU" smtClean="0"/>
              <a:pPr/>
              <a:t>2022. 02. 10.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4305-2C70-41A3-909E-3825C056FE9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7536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B7D1-D9C7-47BF-B1FE-2BBAEA41E1E1}" type="datetime1">
              <a:rPr lang="hu-HU" smtClean="0"/>
              <a:pPr/>
              <a:t>2022. 02. 10.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4305-2C70-41A3-909E-3825C056FE9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84771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69B11-BC95-4EFA-A7DB-746656C89A3F}" type="datetime1">
              <a:rPr lang="hu-HU" smtClean="0"/>
              <a:pPr/>
              <a:t>2022. 02. 10.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4305-2C70-41A3-909E-3825C056FE9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1912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B4861-6831-4413-B3D3-B1043C7E3C04}" type="datetime1">
              <a:rPr lang="hu-HU" smtClean="0"/>
              <a:pPr/>
              <a:t>2022. 02. 10.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4305-2C70-41A3-909E-3825C056FE9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2881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C6C79-22F8-45E8-8DCD-4D185E9FC2D4}" type="datetime1">
              <a:rPr lang="hu-HU" smtClean="0"/>
              <a:pPr/>
              <a:t>2022. 02. 10.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4305-2C70-41A3-909E-3825C056FE9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14176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355F-1019-4EBF-90F9-584C9B9F1FDF}" type="datetime1">
              <a:rPr lang="hu-HU" smtClean="0"/>
              <a:pPr/>
              <a:t>2022. 02. 10.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4305-2C70-41A3-909E-3825C056FE9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47431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FBF45-F710-4217-B66C-2149B19B81C4}" type="datetime1">
              <a:rPr lang="hu-HU" smtClean="0"/>
              <a:pPr/>
              <a:t>2022. 02. 10.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44305-2C70-41A3-909E-3825C056FE9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2131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6" name="Egyenes összekötő 145"/>
          <p:cNvCxnSpPr>
            <a:cxnSpLocks/>
          </p:cNvCxnSpPr>
          <p:nvPr/>
        </p:nvCxnSpPr>
        <p:spPr>
          <a:xfrm flipV="1">
            <a:off x="886673" y="3086158"/>
            <a:ext cx="267325" cy="60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6E9F8F0F-AEF2-41DD-AA77-E72005D00E11}"/>
              </a:ext>
            </a:extLst>
          </p:cNvPr>
          <p:cNvCxnSpPr>
            <a:cxnSpLocks/>
          </p:cNvCxnSpPr>
          <p:nvPr/>
        </p:nvCxnSpPr>
        <p:spPr>
          <a:xfrm>
            <a:off x="6534953" y="5042149"/>
            <a:ext cx="0" cy="779155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gyenes összekötő 77">
            <a:extLst>
              <a:ext uri="{FF2B5EF4-FFF2-40B4-BE49-F238E27FC236}">
                <a16:creationId xmlns:a16="http://schemas.microsoft.com/office/drawing/2014/main" id="{D763A1DB-427B-4A60-BEC0-1AA588E41BD4}"/>
              </a:ext>
            </a:extLst>
          </p:cNvPr>
          <p:cNvCxnSpPr>
            <a:cxnSpLocks/>
          </p:cNvCxnSpPr>
          <p:nvPr/>
        </p:nvCxnSpPr>
        <p:spPr>
          <a:xfrm>
            <a:off x="8255581" y="4807803"/>
            <a:ext cx="0" cy="10135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gyenes összekötő 67">
            <a:extLst>
              <a:ext uri="{FF2B5EF4-FFF2-40B4-BE49-F238E27FC236}">
                <a16:creationId xmlns:a16="http://schemas.microsoft.com/office/drawing/2014/main" id="{E6296D23-CB66-4368-B811-AD1875687132}"/>
              </a:ext>
            </a:extLst>
          </p:cNvPr>
          <p:cNvCxnSpPr>
            <a:cxnSpLocks/>
          </p:cNvCxnSpPr>
          <p:nvPr/>
        </p:nvCxnSpPr>
        <p:spPr>
          <a:xfrm>
            <a:off x="9088949" y="2999244"/>
            <a:ext cx="8878" cy="1194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gyenes összekötő 56">
            <a:extLst>
              <a:ext uri="{FF2B5EF4-FFF2-40B4-BE49-F238E27FC236}">
                <a16:creationId xmlns:a16="http://schemas.microsoft.com/office/drawing/2014/main" id="{3A962782-8CDF-4BC1-B83A-1428832CFBB1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5799489" y="3246819"/>
            <a:ext cx="28330" cy="911439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zabadkézi sokszög 9"/>
          <p:cNvSpPr/>
          <p:nvPr/>
        </p:nvSpPr>
        <p:spPr>
          <a:xfrm>
            <a:off x="8339065" y="1271111"/>
            <a:ext cx="1559128" cy="1821465"/>
          </a:xfrm>
          <a:custGeom>
            <a:avLst/>
            <a:gdLst>
              <a:gd name="connsiteX0" fmla="*/ 0 w 1559128"/>
              <a:gd name="connsiteY0" fmla="*/ 29328 h 293283"/>
              <a:gd name="connsiteX1" fmla="*/ 29328 w 1559128"/>
              <a:gd name="connsiteY1" fmla="*/ 0 h 293283"/>
              <a:gd name="connsiteX2" fmla="*/ 1529800 w 1559128"/>
              <a:gd name="connsiteY2" fmla="*/ 0 h 293283"/>
              <a:gd name="connsiteX3" fmla="*/ 1559128 w 1559128"/>
              <a:gd name="connsiteY3" fmla="*/ 29328 h 293283"/>
              <a:gd name="connsiteX4" fmla="*/ 1559128 w 1559128"/>
              <a:gd name="connsiteY4" fmla="*/ 263955 h 293283"/>
              <a:gd name="connsiteX5" fmla="*/ 1529800 w 1559128"/>
              <a:gd name="connsiteY5" fmla="*/ 293283 h 293283"/>
              <a:gd name="connsiteX6" fmla="*/ 29328 w 1559128"/>
              <a:gd name="connsiteY6" fmla="*/ 293283 h 293283"/>
              <a:gd name="connsiteX7" fmla="*/ 0 w 1559128"/>
              <a:gd name="connsiteY7" fmla="*/ 263955 h 293283"/>
              <a:gd name="connsiteX8" fmla="*/ 0 w 1559128"/>
              <a:gd name="connsiteY8" fmla="*/ 29328 h 293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293283">
                <a:moveTo>
                  <a:pt x="0" y="29328"/>
                </a:moveTo>
                <a:cubicBezTo>
                  <a:pt x="0" y="13131"/>
                  <a:pt x="13131" y="0"/>
                  <a:pt x="29328" y="0"/>
                </a:cubicBezTo>
                <a:lnTo>
                  <a:pt x="1529800" y="0"/>
                </a:lnTo>
                <a:cubicBezTo>
                  <a:pt x="1545997" y="0"/>
                  <a:pt x="1559128" y="13131"/>
                  <a:pt x="1559128" y="29328"/>
                </a:cubicBezTo>
                <a:lnTo>
                  <a:pt x="1559128" y="263955"/>
                </a:lnTo>
                <a:cubicBezTo>
                  <a:pt x="1559128" y="280152"/>
                  <a:pt x="1545997" y="293283"/>
                  <a:pt x="1529800" y="293283"/>
                </a:cubicBezTo>
                <a:lnTo>
                  <a:pt x="29328" y="293283"/>
                </a:lnTo>
                <a:cubicBezTo>
                  <a:pt x="13131" y="293283"/>
                  <a:pt x="0" y="280152"/>
                  <a:pt x="0" y="263955"/>
                </a:cubicBezTo>
                <a:lnTo>
                  <a:pt x="0" y="2932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31450" tIns="23830" rIns="31450" bIns="2383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kern="1200" dirty="0">
                <a:solidFill>
                  <a:schemeClr val="tx1"/>
                </a:solidFill>
              </a:rPr>
              <a:t>Létesítmény üzemeltetés DIVÍZIÓ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kern="1200" dirty="0">
                <a:solidFill>
                  <a:schemeClr val="tx1"/>
                </a:solidFill>
              </a:rPr>
              <a:t>Keresztes </a:t>
            </a:r>
            <a:r>
              <a:rPr lang="hu-HU" sz="1000" b="1" dirty="0">
                <a:solidFill>
                  <a:schemeClr val="tx1"/>
                </a:solidFill>
              </a:rPr>
              <a:t>Gábor</a:t>
            </a:r>
            <a:endParaRPr lang="hu-HU" sz="1000" b="1" kern="1200" dirty="0">
              <a:solidFill>
                <a:schemeClr val="tx1"/>
              </a:solidFill>
            </a:endParaRPr>
          </a:p>
          <a:p>
            <a:pPr marL="171450" lvl="0" indent="-17145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hu-HU" sz="1000" dirty="0">
                <a:solidFill>
                  <a:schemeClr val="tx1"/>
                </a:solidFill>
              </a:rPr>
              <a:t>Uszoda, strand</a:t>
            </a:r>
          </a:p>
          <a:p>
            <a:pPr marL="171450" lvl="0" indent="-17145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hu-HU" sz="1000" kern="1200" dirty="0">
                <a:solidFill>
                  <a:schemeClr val="tx1"/>
                </a:solidFill>
              </a:rPr>
              <a:t>Mezővári pálya</a:t>
            </a:r>
          </a:p>
          <a:p>
            <a:pPr marL="171450" lvl="0" indent="-17145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hu-HU" sz="1000" dirty="0" err="1">
                <a:solidFill>
                  <a:schemeClr val="tx1"/>
                </a:solidFill>
              </a:rPr>
              <a:t>First</a:t>
            </a:r>
            <a:r>
              <a:rPr lang="hu-HU" sz="1000" dirty="0">
                <a:solidFill>
                  <a:schemeClr val="tx1"/>
                </a:solidFill>
              </a:rPr>
              <a:t> </a:t>
            </a:r>
            <a:r>
              <a:rPr lang="hu-HU" sz="1000" dirty="0" err="1">
                <a:solidFill>
                  <a:schemeClr val="tx1"/>
                </a:solidFill>
              </a:rPr>
              <a:t>Field</a:t>
            </a:r>
            <a:endParaRPr lang="hu-HU" sz="1000" dirty="0">
              <a:solidFill>
                <a:schemeClr val="tx1"/>
              </a:solidFill>
            </a:endParaRPr>
          </a:p>
          <a:p>
            <a:pPr marL="171450" lvl="0" indent="-17145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hu-HU" sz="1000" dirty="0" err="1">
                <a:solidFill>
                  <a:schemeClr val="tx1"/>
                </a:solidFill>
              </a:rPr>
              <a:t>Bregyó</a:t>
            </a:r>
            <a:r>
              <a:rPr lang="hu-HU" sz="1000" dirty="0">
                <a:solidFill>
                  <a:schemeClr val="tx1"/>
                </a:solidFill>
              </a:rPr>
              <a:t> atlétika központ</a:t>
            </a:r>
          </a:p>
          <a:p>
            <a:pPr marL="171450" lvl="0" indent="-17145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hu-HU" sz="1000" dirty="0">
                <a:solidFill>
                  <a:schemeClr val="tx1"/>
                </a:solidFill>
              </a:rPr>
              <a:t>Szabadidőközpontok</a:t>
            </a:r>
          </a:p>
          <a:p>
            <a:pPr marL="171450" lvl="0" indent="-17145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hu-HU" sz="1000" kern="1200" dirty="0">
                <a:solidFill>
                  <a:schemeClr val="tx1"/>
                </a:solidFill>
              </a:rPr>
              <a:t>Telephelyek</a:t>
            </a:r>
          </a:p>
        </p:txBody>
      </p:sp>
      <p:sp>
        <p:nvSpPr>
          <p:cNvPr id="12" name="Szabadkézi sokszög 11"/>
          <p:cNvSpPr/>
          <p:nvPr/>
        </p:nvSpPr>
        <p:spPr>
          <a:xfrm>
            <a:off x="8358616" y="3147317"/>
            <a:ext cx="1559128" cy="293283"/>
          </a:xfrm>
          <a:custGeom>
            <a:avLst/>
            <a:gdLst>
              <a:gd name="connsiteX0" fmla="*/ 0 w 1559128"/>
              <a:gd name="connsiteY0" fmla="*/ 29328 h 293283"/>
              <a:gd name="connsiteX1" fmla="*/ 29328 w 1559128"/>
              <a:gd name="connsiteY1" fmla="*/ 0 h 293283"/>
              <a:gd name="connsiteX2" fmla="*/ 1529800 w 1559128"/>
              <a:gd name="connsiteY2" fmla="*/ 0 h 293283"/>
              <a:gd name="connsiteX3" fmla="*/ 1559128 w 1559128"/>
              <a:gd name="connsiteY3" fmla="*/ 29328 h 293283"/>
              <a:gd name="connsiteX4" fmla="*/ 1559128 w 1559128"/>
              <a:gd name="connsiteY4" fmla="*/ 263955 h 293283"/>
              <a:gd name="connsiteX5" fmla="*/ 1529800 w 1559128"/>
              <a:gd name="connsiteY5" fmla="*/ 293283 h 293283"/>
              <a:gd name="connsiteX6" fmla="*/ 29328 w 1559128"/>
              <a:gd name="connsiteY6" fmla="*/ 293283 h 293283"/>
              <a:gd name="connsiteX7" fmla="*/ 0 w 1559128"/>
              <a:gd name="connsiteY7" fmla="*/ 263955 h 293283"/>
              <a:gd name="connsiteX8" fmla="*/ 0 w 1559128"/>
              <a:gd name="connsiteY8" fmla="*/ 29328 h 293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293283">
                <a:moveTo>
                  <a:pt x="0" y="29328"/>
                </a:moveTo>
                <a:cubicBezTo>
                  <a:pt x="0" y="13131"/>
                  <a:pt x="13131" y="0"/>
                  <a:pt x="29328" y="0"/>
                </a:cubicBezTo>
                <a:lnTo>
                  <a:pt x="1529800" y="0"/>
                </a:lnTo>
                <a:cubicBezTo>
                  <a:pt x="1545997" y="0"/>
                  <a:pt x="1559128" y="13131"/>
                  <a:pt x="1559128" y="29328"/>
                </a:cubicBezTo>
                <a:lnTo>
                  <a:pt x="1559128" y="263955"/>
                </a:lnTo>
                <a:cubicBezTo>
                  <a:pt x="1559128" y="280152"/>
                  <a:pt x="1545997" y="293283"/>
                  <a:pt x="1529800" y="293283"/>
                </a:cubicBezTo>
                <a:lnTo>
                  <a:pt x="29328" y="293283"/>
                </a:lnTo>
                <a:cubicBezTo>
                  <a:pt x="13131" y="293283"/>
                  <a:pt x="0" y="280152"/>
                  <a:pt x="0" y="263955"/>
                </a:cubicBezTo>
                <a:lnTo>
                  <a:pt x="0" y="2932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31450" tIns="23830" rIns="31450" bIns="2383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dirty="0">
                <a:solidFill>
                  <a:schemeClr val="tx1"/>
                </a:solidFill>
              </a:rPr>
              <a:t>Piacfelügyelőség</a:t>
            </a:r>
            <a:r>
              <a:rPr lang="hu-HU" sz="1000" b="1" kern="12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4" name="Szabadkézi sokszög 13"/>
          <p:cNvSpPr/>
          <p:nvPr/>
        </p:nvSpPr>
        <p:spPr>
          <a:xfrm>
            <a:off x="1117211" y="1452545"/>
            <a:ext cx="1559128" cy="364359"/>
          </a:xfrm>
          <a:custGeom>
            <a:avLst/>
            <a:gdLst>
              <a:gd name="connsiteX0" fmla="*/ 0 w 1559128"/>
              <a:gd name="connsiteY0" fmla="*/ 29328 h 293283"/>
              <a:gd name="connsiteX1" fmla="*/ 29328 w 1559128"/>
              <a:gd name="connsiteY1" fmla="*/ 0 h 293283"/>
              <a:gd name="connsiteX2" fmla="*/ 1529800 w 1559128"/>
              <a:gd name="connsiteY2" fmla="*/ 0 h 293283"/>
              <a:gd name="connsiteX3" fmla="*/ 1559128 w 1559128"/>
              <a:gd name="connsiteY3" fmla="*/ 29328 h 293283"/>
              <a:gd name="connsiteX4" fmla="*/ 1559128 w 1559128"/>
              <a:gd name="connsiteY4" fmla="*/ 263955 h 293283"/>
              <a:gd name="connsiteX5" fmla="*/ 1529800 w 1559128"/>
              <a:gd name="connsiteY5" fmla="*/ 293283 h 293283"/>
              <a:gd name="connsiteX6" fmla="*/ 29328 w 1559128"/>
              <a:gd name="connsiteY6" fmla="*/ 293283 h 293283"/>
              <a:gd name="connsiteX7" fmla="*/ 0 w 1559128"/>
              <a:gd name="connsiteY7" fmla="*/ 263955 h 293283"/>
              <a:gd name="connsiteX8" fmla="*/ 0 w 1559128"/>
              <a:gd name="connsiteY8" fmla="*/ 29328 h 293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293283">
                <a:moveTo>
                  <a:pt x="0" y="29328"/>
                </a:moveTo>
                <a:cubicBezTo>
                  <a:pt x="0" y="13131"/>
                  <a:pt x="13131" y="0"/>
                  <a:pt x="29328" y="0"/>
                </a:cubicBezTo>
                <a:lnTo>
                  <a:pt x="1529800" y="0"/>
                </a:lnTo>
                <a:cubicBezTo>
                  <a:pt x="1545997" y="0"/>
                  <a:pt x="1559128" y="13131"/>
                  <a:pt x="1559128" y="29328"/>
                </a:cubicBezTo>
                <a:lnTo>
                  <a:pt x="1559128" y="263955"/>
                </a:lnTo>
                <a:cubicBezTo>
                  <a:pt x="1559128" y="280152"/>
                  <a:pt x="1545997" y="293283"/>
                  <a:pt x="1529800" y="293283"/>
                </a:cubicBezTo>
                <a:lnTo>
                  <a:pt x="29328" y="293283"/>
                </a:lnTo>
                <a:cubicBezTo>
                  <a:pt x="13131" y="293283"/>
                  <a:pt x="0" y="280152"/>
                  <a:pt x="0" y="263955"/>
                </a:cubicBezTo>
                <a:lnTo>
                  <a:pt x="0" y="29328"/>
                </a:lnTo>
                <a:close/>
              </a:path>
            </a:pathLst>
          </a:custGeom>
          <a:solidFill>
            <a:schemeClr val="tx2">
              <a:lumMod val="20000"/>
              <a:lumOff val="80000"/>
              <a:alpha val="7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1450" tIns="23830" rIns="31450" bIns="2383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dirty="0">
                <a:solidFill>
                  <a:schemeClr val="tx1"/>
                </a:solidFill>
              </a:rPr>
              <a:t>Titkárság </a:t>
            </a:r>
            <a:endParaRPr lang="hu-HU" sz="1000" b="1" kern="1200" dirty="0">
              <a:solidFill>
                <a:schemeClr val="tx1"/>
              </a:solidFill>
            </a:endParaRPr>
          </a:p>
        </p:txBody>
      </p:sp>
      <p:sp>
        <p:nvSpPr>
          <p:cNvPr id="26" name="Szabadkézi sokszög 25"/>
          <p:cNvSpPr/>
          <p:nvPr/>
        </p:nvSpPr>
        <p:spPr>
          <a:xfrm>
            <a:off x="1124430" y="2483371"/>
            <a:ext cx="1559128" cy="369042"/>
          </a:xfrm>
          <a:custGeom>
            <a:avLst/>
            <a:gdLst>
              <a:gd name="connsiteX0" fmla="*/ 0 w 1559128"/>
              <a:gd name="connsiteY0" fmla="*/ 29328 h 293283"/>
              <a:gd name="connsiteX1" fmla="*/ 29328 w 1559128"/>
              <a:gd name="connsiteY1" fmla="*/ 0 h 293283"/>
              <a:gd name="connsiteX2" fmla="*/ 1529800 w 1559128"/>
              <a:gd name="connsiteY2" fmla="*/ 0 h 293283"/>
              <a:gd name="connsiteX3" fmla="*/ 1559128 w 1559128"/>
              <a:gd name="connsiteY3" fmla="*/ 29328 h 293283"/>
              <a:gd name="connsiteX4" fmla="*/ 1559128 w 1559128"/>
              <a:gd name="connsiteY4" fmla="*/ 263955 h 293283"/>
              <a:gd name="connsiteX5" fmla="*/ 1529800 w 1559128"/>
              <a:gd name="connsiteY5" fmla="*/ 293283 h 293283"/>
              <a:gd name="connsiteX6" fmla="*/ 29328 w 1559128"/>
              <a:gd name="connsiteY6" fmla="*/ 293283 h 293283"/>
              <a:gd name="connsiteX7" fmla="*/ 0 w 1559128"/>
              <a:gd name="connsiteY7" fmla="*/ 263955 h 293283"/>
              <a:gd name="connsiteX8" fmla="*/ 0 w 1559128"/>
              <a:gd name="connsiteY8" fmla="*/ 29328 h 293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293283">
                <a:moveTo>
                  <a:pt x="0" y="29328"/>
                </a:moveTo>
                <a:cubicBezTo>
                  <a:pt x="0" y="13131"/>
                  <a:pt x="13131" y="0"/>
                  <a:pt x="29328" y="0"/>
                </a:cubicBezTo>
                <a:lnTo>
                  <a:pt x="1529800" y="0"/>
                </a:lnTo>
                <a:cubicBezTo>
                  <a:pt x="1545997" y="0"/>
                  <a:pt x="1559128" y="13131"/>
                  <a:pt x="1559128" y="29328"/>
                </a:cubicBezTo>
                <a:lnTo>
                  <a:pt x="1559128" y="263955"/>
                </a:lnTo>
                <a:cubicBezTo>
                  <a:pt x="1559128" y="280152"/>
                  <a:pt x="1545997" y="293283"/>
                  <a:pt x="1529800" y="293283"/>
                </a:cubicBezTo>
                <a:lnTo>
                  <a:pt x="29328" y="293283"/>
                </a:lnTo>
                <a:cubicBezTo>
                  <a:pt x="13131" y="293283"/>
                  <a:pt x="0" y="280152"/>
                  <a:pt x="0" y="263955"/>
                </a:cubicBezTo>
                <a:lnTo>
                  <a:pt x="0" y="29328"/>
                </a:lnTo>
                <a:close/>
              </a:path>
            </a:pathLst>
          </a:custGeom>
          <a:solidFill>
            <a:schemeClr val="tx2">
              <a:lumMod val="20000"/>
              <a:lumOff val="80000"/>
              <a:alpha val="7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1450" tIns="23830" rIns="31450" bIns="2383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dirty="0">
                <a:solidFill>
                  <a:schemeClr val="tx1"/>
                </a:solidFill>
              </a:rPr>
              <a:t>Munka-, tűzvédelmi vezető  </a:t>
            </a:r>
          </a:p>
        </p:txBody>
      </p:sp>
      <p:sp>
        <p:nvSpPr>
          <p:cNvPr id="30" name="Szabadkézi sokszög 29"/>
          <p:cNvSpPr/>
          <p:nvPr/>
        </p:nvSpPr>
        <p:spPr>
          <a:xfrm>
            <a:off x="1100269" y="4807803"/>
            <a:ext cx="1559128" cy="385068"/>
          </a:xfrm>
          <a:custGeom>
            <a:avLst/>
            <a:gdLst>
              <a:gd name="connsiteX0" fmla="*/ 0 w 1559128"/>
              <a:gd name="connsiteY0" fmla="*/ 29328 h 293283"/>
              <a:gd name="connsiteX1" fmla="*/ 29328 w 1559128"/>
              <a:gd name="connsiteY1" fmla="*/ 0 h 293283"/>
              <a:gd name="connsiteX2" fmla="*/ 1529800 w 1559128"/>
              <a:gd name="connsiteY2" fmla="*/ 0 h 293283"/>
              <a:gd name="connsiteX3" fmla="*/ 1559128 w 1559128"/>
              <a:gd name="connsiteY3" fmla="*/ 29328 h 293283"/>
              <a:gd name="connsiteX4" fmla="*/ 1559128 w 1559128"/>
              <a:gd name="connsiteY4" fmla="*/ 263955 h 293283"/>
              <a:gd name="connsiteX5" fmla="*/ 1529800 w 1559128"/>
              <a:gd name="connsiteY5" fmla="*/ 293283 h 293283"/>
              <a:gd name="connsiteX6" fmla="*/ 29328 w 1559128"/>
              <a:gd name="connsiteY6" fmla="*/ 293283 h 293283"/>
              <a:gd name="connsiteX7" fmla="*/ 0 w 1559128"/>
              <a:gd name="connsiteY7" fmla="*/ 263955 h 293283"/>
              <a:gd name="connsiteX8" fmla="*/ 0 w 1559128"/>
              <a:gd name="connsiteY8" fmla="*/ 29328 h 293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293283">
                <a:moveTo>
                  <a:pt x="0" y="29328"/>
                </a:moveTo>
                <a:cubicBezTo>
                  <a:pt x="0" y="13131"/>
                  <a:pt x="13131" y="0"/>
                  <a:pt x="29328" y="0"/>
                </a:cubicBezTo>
                <a:lnTo>
                  <a:pt x="1529800" y="0"/>
                </a:lnTo>
                <a:cubicBezTo>
                  <a:pt x="1545997" y="0"/>
                  <a:pt x="1559128" y="13131"/>
                  <a:pt x="1559128" y="29328"/>
                </a:cubicBezTo>
                <a:lnTo>
                  <a:pt x="1559128" y="263955"/>
                </a:lnTo>
                <a:cubicBezTo>
                  <a:pt x="1559128" y="280152"/>
                  <a:pt x="1545997" y="293283"/>
                  <a:pt x="1529800" y="293283"/>
                </a:cubicBezTo>
                <a:lnTo>
                  <a:pt x="29328" y="293283"/>
                </a:lnTo>
                <a:cubicBezTo>
                  <a:pt x="13131" y="293283"/>
                  <a:pt x="0" y="280152"/>
                  <a:pt x="0" y="263955"/>
                </a:cubicBezTo>
                <a:lnTo>
                  <a:pt x="0" y="29328"/>
                </a:lnTo>
                <a:close/>
              </a:path>
            </a:pathLst>
          </a:custGeom>
          <a:solidFill>
            <a:schemeClr val="tx2">
              <a:lumMod val="20000"/>
              <a:lumOff val="80000"/>
              <a:alpha val="7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1450" tIns="23830" rIns="31450" bIns="2383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dirty="0">
                <a:solidFill>
                  <a:schemeClr val="tx1"/>
                </a:solidFill>
              </a:rPr>
              <a:t>Adatvédelmi tisztviselő</a:t>
            </a:r>
          </a:p>
        </p:txBody>
      </p:sp>
      <p:sp>
        <p:nvSpPr>
          <p:cNvPr id="31" name="Szabadkézi sokszög 30"/>
          <p:cNvSpPr/>
          <p:nvPr/>
        </p:nvSpPr>
        <p:spPr>
          <a:xfrm>
            <a:off x="4106012" y="688868"/>
            <a:ext cx="1559128" cy="348795"/>
          </a:xfrm>
          <a:custGeom>
            <a:avLst/>
            <a:gdLst>
              <a:gd name="connsiteX0" fmla="*/ 0 w 1559128"/>
              <a:gd name="connsiteY0" fmla="*/ 55299 h 552994"/>
              <a:gd name="connsiteX1" fmla="*/ 55299 w 1559128"/>
              <a:gd name="connsiteY1" fmla="*/ 0 h 552994"/>
              <a:gd name="connsiteX2" fmla="*/ 1503829 w 1559128"/>
              <a:gd name="connsiteY2" fmla="*/ 0 h 552994"/>
              <a:gd name="connsiteX3" fmla="*/ 1559128 w 1559128"/>
              <a:gd name="connsiteY3" fmla="*/ 55299 h 552994"/>
              <a:gd name="connsiteX4" fmla="*/ 1559128 w 1559128"/>
              <a:gd name="connsiteY4" fmla="*/ 497695 h 552994"/>
              <a:gd name="connsiteX5" fmla="*/ 1503829 w 1559128"/>
              <a:gd name="connsiteY5" fmla="*/ 552994 h 552994"/>
              <a:gd name="connsiteX6" fmla="*/ 55299 w 1559128"/>
              <a:gd name="connsiteY6" fmla="*/ 552994 h 552994"/>
              <a:gd name="connsiteX7" fmla="*/ 0 w 1559128"/>
              <a:gd name="connsiteY7" fmla="*/ 497695 h 552994"/>
              <a:gd name="connsiteX8" fmla="*/ 0 w 1559128"/>
              <a:gd name="connsiteY8" fmla="*/ 55299 h 55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552994">
                <a:moveTo>
                  <a:pt x="0" y="55299"/>
                </a:moveTo>
                <a:cubicBezTo>
                  <a:pt x="0" y="24758"/>
                  <a:pt x="24758" y="0"/>
                  <a:pt x="55299" y="0"/>
                </a:cubicBezTo>
                <a:lnTo>
                  <a:pt x="1503829" y="0"/>
                </a:lnTo>
                <a:cubicBezTo>
                  <a:pt x="1534370" y="0"/>
                  <a:pt x="1559128" y="24758"/>
                  <a:pt x="1559128" y="55299"/>
                </a:cubicBezTo>
                <a:lnTo>
                  <a:pt x="1559128" y="497695"/>
                </a:lnTo>
                <a:cubicBezTo>
                  <a:pt x="1559128" y="528236"/>
                  <a:pt x="1534370" y="552994"/>
                  <a:pt x="1503829" y="552994"/>
                </a:cubicBezTo>
                <a:lnTo>
                  <a:pt x="55299" y="552994"/>
                </a:lnTo>
                <a:cubicBezTo>
                  <a:pt x="24758" y="552994"/>
                  <a:pt x="0" y="528236"/>
                  <a:pt x="0" y="497695"/>
                </a:cubicBezTo>
                <a:lnTo>
                  <a:pt x="0" y="55299"/>
                </a:lnTo>
                <a:close/>
              </a:path>
            </a:pathLst>
          </a:cu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9057" tIns="31437" rIns="39057" bIns="31437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dirty="0">
                <a:solidFill>
                  <a:schemeClr val="tx1"/>
                </a:solidFill>
              </a:rPr>
              <a:t>Gazdasági igazgató</a:t>
            </a:r>
            <a:endParaRPr lang="hu-HU" sz="1000" b="1" kern="1200" dirty="0">
              <a:solidFill>
                <a:schemeClr val="tx1"/>
              </a:solidFill>
            </a:endParaRPr>
          </a:p>
        </p:txBody>
      </p:sp>
      <p:sp>
        <p:nvSpPr>
          <p:cNvPr id="33" name="Szabadkézi sokszög 32"/>
          <p:cNvSpPr/>
          <p:nvPr/>
        </p:nvSpPr>
        <p:spPr>
          <a:xfrm>
            <a:off x="3230962" y="1254542"/>
            <a:ext cx="1540854" cy="711367"/>
          </a:xfrm>
          <a:custGeom>
            <a:avLst/>
            <a:gdLst>
              <a:gd name="connsiteX0" fmla="*/ 0 w 1559128"/>
              <a:gd name="connsiteY0" fmla="*/ 55299 h 552994"/>
              <a:gd name="connsiteX1" fmla="*/ 55299 w 1559128"/>
              <a:gd name="connsiteY1" fmla="*/ 0 h 552994"/>
              <a:gd name="connsiteX2" fmla="*/ 1503829 w 1559128"/>
              <a:gd name="connsiteY2" fmla="*/ 0 h 552994"/>
              <a:gd name="connsiteX3" fmla="*/ 1559128 w 1559128"/>
              <a:gd name="connsiteY3" fmla="*/ 55299 h 552994"/>
              <a:gd name="connsiteX4" fmla="*/ 1559128 w 1559128"/>
              <a:gd name="connsiteY4" fmla="*/ 497695 h 552994"/>
              <a:gd name="connsiteX5" fmla="*/ 1503829 w 1559128"/>
              <a:gd name="connsiteY5" fmla="*/ 552994 h 552994"/>
              <a:gd name="connsiteX6" fmla="*/ 55299 w 1559128"/>
              <a:gd name="connsiteY6" fmla="*/ 552994 h 552994"/>
              <a:gd name="connsiteX7" fmla="*/ 0 w 1559128"/>
              <a:gd name="connsiteY7" fmla="*/ 497695 h 552994"/>
              <a:gd name="connsiteX8" fmla="*/ 0 w 1559128"/>
              <a:gd name="connsiteY8" fmla="*/ 55299 h 55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552994">
                <a:moveTo>
                  <a:pt x="0" y="55299"/>
                </a:moveTo>
                <a:cubicBezTo>
                  <a:pt x="0" y="24758"/>
                  <a:pt x="24758" y="0"/>
                  <a:pt x="55299" y="0"/>
                </a:cubicBezTo>
                <a:lnTo>
                  <a:pt x="1503829" y="0"/>
                </a:lnTo>
                <a:cubicBezTo>
                  <a:pt x="1534370" y="0"/>
                  <a:pt x="1559128" y="24758"/>
                  <a:pt x="1559128" y="55299"/>
                </a:cubicBezTo>
                <a:lnTo>
                  <a:pt x="1559128" y="497695"/>
                </a:lnTo>
                <a:cubicBezTo>
                  <a:pt x="1559128" y="528236"/>
                  <a:pt x="1534370" y="552994"/>
                  <a:pt x="1503829" y="552994"/>
                </a:cubicBezTo>
                <a:lnTo>
                  <a:pt x="55299" y="552994"/>
                </a:lnTo>
                <a:cubicBezTo>
                  <a:pt x="24758" y="552994"/>
                  <a:pt x="0" y="528236"/>
                  <a:pt x="0" y="497695"/>
                </a:cubicBezTo>
                <a:lnTo>
                  <a:pt x="0" y="55299"/>
                </a:lnTo>
                <a:close/>
              </a:path>
            </a:pathLst>
          </a:cu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33342" tIns="27627" rIns="33342" bIns="27627" numCol="1" spcCol="1270" anchor="ctr" anchorCtr="0">
            <a:noAutofit/>
          </a:bodyPr>
          <a:lstStyle/>
          <a:p>
            <a:pPr algn="ctr" defTabSz="400050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endParaRPr lang="hu-HU" sz="1000" b="1" kern="1200" dirty="0"/>
          </a:p>
          <a:p>
            <a:pPr algn="ctr" defTabSz="400050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endParaRPr lang="hu-HU" sz="1000" b="1" kern="1200" dirty="0"/>
          </a:p>
          <a:p>
            <a:pPr algn="ctr" defTabSz="400050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kern="1200" dirty="0"/>
              <a:t>Gazdasági DIVÍZIÓ</a:t>
            </a:r>
          </a:p>
          <a:p>
            <a:pPr algn="ctr" defTabSz="400050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dirty="0"/>
              <a:t>Rimai Cecília</a:t>
            </a:r>
            <a:br>
              <a:rPr lang="hu-HU" sz="1000" b="1" kern="1200" dirty="0"/>
            </a:br>
            <a:br>
              <a:rPr lang="hu-HU" sz="1000" kern="1200" dirty="0"/>
            </a:br>
            <a:r>
              <a:rPr lang="hu-HU" sz="1000" kern="1200" dirty="0"/>
              <a:t> </a:t>
            </a:r>
          </a:p>
        </p:txBody>
      </p:sp>
      <p:sp>
        <p:nvSpPr>
          <p:cNvPr id="35" name="Szabadkézi sokszög 34"/>
          <p:cNvSpPr/>
          <p:nvPr/>
        </p:nvSpPr>
        <p:spPr>
          <a:xfrm>
            <a:off x="3212688" y="2935993"/>
            <a:ext cx="1559128" cy="715933"/>
          </a:xfrm>
          <a:custGeom>
            <a:avLst/>
            <a:gdLst>
              <a:gd name="connsiteX0" fmla="*/ 0 w 1559128"/>
              <a:gd name="connsiteY0" fmla="*/ 55299 h 552994"/>
              <a:gd name="connsiteX1" fmla="*/ 55299 w 1559128"/>
              <a:gd name="connsiteY1" fmla="*/ 0 h 552994"/>
              <a:gd name="connsiteX2" fmla="*/ 1503829 w 1559128"/>
              <a:gd name="connsiteY2" fmla="*/ 0 h 552994"/>
              <a:gd name="connsiteX3" fmla="*/ 1559128 w 1559128"/>
              <a:gd name="connsiteY3" fmla="*/ 55299 h 552994"/>
              <a:gd name="connsiteX4" fmla="*/ 1559128 w 1559128"/>
              <a:gd name="connsiteY4" fmla="*/ 497695 h 552994"/>
              <a:gd name="connsiteX5" fmla="*/ 1503829 w 1559128"/>
              <a:gd name="connsiteY5" fmla="*/ 552994 h 552994"/>
              <a:gd name="connsiteX6" fmla="*/ 55299 w 1559128"/>
              <a:gd name="connsiteY6" fmla="*/ 552994 h 552994"/>
              <a:gd name="connsiteX7" fmla="*/ 0 w 1559128"/>
              <a:gd name="connsiteY7" fmla="*/ 497695 h 552994"/>
              <a:gd name="connsiteX8" fmla="*/ 0 w 1559128"/>
              <a:gd name="connsiteY8" fmla="*/ 55299 h 55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552994">
                <a:moveTo>
                  <a:pt x="0" y="55299"/>
                </a:moveTo>
                <a:cubicBezTo>
                  <a:pt x="0" y="24758"/>
                  <a:pt x="24758" y="0"/>
                  <a:pt x="55299" y="0"/>
                </a:cubicBezTo>
                <a:lnTo>
                  <a:pt x="1503829" y="0"/>
                </a:lnTo>
                <a:cubicBezTo>
                  <a:pt x="1534370" y="0"/>
                  <a:pt x="1559128" y="24758"/>
                  <a:pt x="1559128" y="55299"/>
                </a:cubicBezTo>
                <a:lnTo>
                  <a:pt x="1559128" y="497695"/>
                </a:lnTo>
                <a:cubicBezTo>
                  <a:pt x="1559128" y="528236"/>
                  <a:pt x="1534370" y="552994"/>
                  <a:pt x="1503829" y="552994"/>
                </a:cubicBezTo>
                <a:lnTo>
                  <a:pt x="55299" y="552994"/>
                </a:lnTo>
                <a:cubicBezTo>
                  <a:pt x="24758" y="552994"/>
                  <a:pt x="0" y="528236"/>
                  <a:pt x="0" y="497695"/>
                </a:cubicBezTo>
                <a:lnTo>
                  <a:pt x="0" y="55299"/>
                </a:lnTo>
                <a:close/>
              </a:path>
            </a:pathLst>
          </a:cu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33342" tIns="27627" rIns="33342" bIns="27627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kern="1200" dirty="0"/>
              <a:t>Humán csoport</a:t>
            </a:r>
            <a:br>
              <a:rPr lang="hu-HU" sz="1000" b="1" kern="1200" dirty="0"/>
            </a:br>
            <a:r>
              <a:rPr lang="hu-HU" sz="1000" kern="1200" dirty="0"/>
              <a:t>- humánerő gazdálkodás </a:t>
            </a:r>
            <a:br>
              <a:rPr lang="hu-HU" sz="1000" kern="1200" dirty="0"/>
            </a:br>
            <a:r>
              <a:rPr lang="hu-HU" sz="1000" kern="1200" dirty="0"/>
              <a:t>- bérügy</a:t>
            </a:r>
            <a:br>
              <a:rPr lang="hu-HU" sz="1000" kern="1200" dirty="0"/>
            </a:br>
            <a:r>
              <a:rPr lang="hu-HU" sz="1000" kern="1200" dirty="0"/>
              <a:t>- TB ügyintézés </a:t>
            </a:r>
          </a:p>
        </p:txBody>
      </p:sp>
      <p:sp>
        <p:nvSpPr>
          <p:cNvPr id="39" name="Szabadkézi sokszög 38"/>
          <p:cNvSpPr/>
          <p:nvPr/>
        </p:nvSpPr>
        <p:spPr>
          <a:xfrm>
            <a:off x="1126345" y="3339674"/>
            <a:ext cx="1559128" cy="477973"/>
          </a:xfrm>
          <a:custGeom>
            <a:avLst/>
            <a:gdLst>
              <a:gd name="connsiteX0" fmla="*/ 0 w 1559128"/>
              <a:gd name="connsiteY0" fmla="*/ 55299 h 552994"/>
              <a:gd name="connsiteX1" fmla="*/ 55299 w 1559128"/>
              <a:gd name="connsiteY1" fmla="*/ 0 h 552994"/>
              <a:gd name="connsiteX2" fmla="*/ 1503829 w 1559128"/>
              <a:gd name="connsiteY2" fmla="*/ 0 h 552994"/>
              <a:gd name="connsiteX3" fmla="*/ 1559128 w 1559128"/>
              <a:gd name="connsiteY3" fmla="*/ 55299 h 552994"/>
              <a:gd name="connsiteX4" fmla="*/ 1559128 w 1559128"/>
              <a:gd name="connsiteY4" fmla="*/ 497695 h 552994"/>
              <a:gd name="connsiteX5" fmla="*/ 1503829 w 1559128"/>
              <a:gd name="connsiteY5" fmla="*/ 552994 h 552994"/>
              <a:gd name="connsiteX6" fmla="*/ 55299 w 1559128"/>
              <a:gd name="connsiteY6" fmla="*/ 552994 h 552994"/>
              <a:gd name="connsiteX7" fmla="*/ 0 w 1559128"/>
              <a:gd name="connsiteY7" fmla="*/ 497695 h 552994"/>
              <a:gd name="connsiteX8" fmla="*/ 0 w 1559128"/>
              <a:gd name="connsiteY8" fmla="*/ 55299 h 55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552994">
                <a:moveTo>
                  <a:pt x="0" y="55299"/>
                </a:moveTo>
                <a:cubicBezTo>
                  <a:pt x="0" y="24758"/>
                  <a:pt x="24758" y="0"/>
                  <a:pt x="55299" y="0"/>
                </a:cubicBezTo>
                <a:lnTo>
                  <a:pt x="1503829" y="0"/>
                </a:lnTo>
                <a:cubicBezTo>
                  <a:pt x="1534370" y="0"/>
                  <a:pt x="1559128" y="24758"/>
                  <a:pt x="1559128" y="55299"/>
                </a:cubicBezTo>
                <a:lnTo>
                  <a:pt x="1559128" y="497695"/>
                </a:lnTo>
                <a:cubicBezTo>
                  <a:pt x="1559128" y="528236"/>
                  <a:pt x="1534370" y="552994"/>
                  <a:pt x="1503829" y="552994"/>
                </a:cubicBezTo>
                <a:lnTo>
                  <a:pt x="55299" y="552994"/>
                </a:lnTo>
                <a:cubicBezTo>
                  <a:pt x="24758" y="552994"/>
                  <a:pt x="0" y="528236"/>
                  <a:pt x="0" y="497695"/>
                </a:cubicBezTo>
                <a:lnTo>
                  <a:pt x="0" y="55299"/>
                </a:lnTo>
                <a:close/>
              </a:path>
            </a:pathLst>
          </a:custGeom>
          <a:solidFill>
            <a:schemeClr val="tx2">
              <a:lumMod val="20000"/>
              <a:lumOff val="80000"/>
              <a:alpha val="9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342" tIns="27627" rIns="33342" bIns="27627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dirty="0"/>
              <a:t>Megfelelési</a:t>
            </a:r>
            <a:r>
              <a:rPr lang="hu-HU" sz="1000" b="1" kern="1200" dirty="0"/>
              <a:t> tanácsadó és </a:t>
            </a:r>
            <a:r>
              <a:rPr lang="hu-HU" sz="1000" b="1" kern="1200" dirty="0">
                <a:solidFill>
                  <a:schemeClr val="tx1"/>
                </a:solidFill>
              </a:rPr>
              <a:t>jogi</a:t>
            </a:r>
            <a:r>
              <a:rPr lang="hu-HU" sz="1000" b="1" kern="1200" dirty="0"/>
              <a:t> csoport</a:t>
            </a:r>
          </a:p>
        </p:txBody>
      </p:sp>
      <p:sp>
        <p:nvSpPr>
          <p:cNvPr id="41" name="Szabadkézi sokszög 40"/>
          <p:cNvSpPr/>
          <p:nvPr/>
        </p:nvSpPr>
        <p:spPr>
          <a:xfrm>
            <a:off x="3203810" y="3817647"/>
            <a:ext cx="1559128" cy="806529"/>
          </a:xfrm>
          <a:custGeom>
            <a:avLst/>
            <a:gdLst>
              <a:gd name="connsiteX0" fmla="*/ 0 w 1559128"/>
              <a:gd name="connsiteY0" fmla="*/ 55299 h 552994"/>
              <a:gd name="connsiteX1" fmla="*/ 55299 w 1559128"/>
              <a:gd name="connsiteY1" fmla="*/ 0 h 552994"/>
              <a:gd name="connsiteX2" fmla="*/ 1503829 w 1559128"/>
              <a:gd name="connsiteY2" fmla="*/ 0 h 552994"/>
              <a:gd name="connsiteX3" fmla="*/ 1559128 w 1559128"/>
              <a:gd name="connsiteY3" fmla="*/ 55299 h 552994"/>
              <a:gd name="connsiteX4" fmla="*/ 1559128 w 1559128"/>
              <a:gd name="connsiteY4" fmla="*/ 497695 h 552994"/>
              <a:gd name="connsiteX5" fmla="*/ 1503829 w 1559128"/>
              <a:gd name="connsiteY5" fmla="*/ 552994 h 552994"/>
              <a:gd name="connsiteX6" fmla="*/ 55299 w 1559128"/>
              <a:gd name="connsiteY6" fmla="*/ 552994 h 552994"/>
              <a:gd name="connsiteX7" fmla="*/ 0 w 1559128"/>
              <a:gd name="connsiteY7" fmla="*/ 497695 h 552994"/>
              <a:gd name="connsiteX8" fmla="*/ 0 w 1559128"/>
              <a:gd name="connsiteY8" fmla="*/ 55299 h 55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552994">
                <a:moveTo>
                  <a:pt x="0" y="55299"/>
                </a:moveTo>
                <a:cubicBezTo>
                  <a:pt x="0" y="24758"/>
                  <a:pt x="24758" y="0"/>
                  <a:pt x="55299" y="0"/>
                </a:cubicBezTo>
                <a:lnTo>
                  <a:pt x="1503829" y="0"/>
                </a:lnTo>
                <a:cubicBezTo>
                  <a:pt x="1534370" y="0"/>
                  <a:pt x="1559128" y="24758"/>
                  <a:pt x="1559128" y="55299"/>
                </a:cubicBezTo>
                <a:lnTo>
                  <a:pt x="1559128" y="497695"/>
                </a:lnTo>
                <a:cubicBezTo>
                  <a:pt x="1559128" y="528236"/>
                  <a:pt x="1534370" y="552994"/>
                  <a:pt x="1503829" y="552994"/>
                </a:cubicBezTo>
                <a:lnTo>
                  <a:pt x="55299" y="552994"/>
                </a:lnTo>
                <a:cubicBezTo>
                  <a:pt x="24758" y="552994"/>
                  <a:pt x="0" y="528236"/>
                  <a:pt x="0" y="497695"/>
                </a:cubicBezTo>
                <a:lnTo>
                  <a:pt x="0" y="55299"/>
                </a:lnTo>
                <a:close/>
              </a:path>
            </a:pathLst>
          </a:cu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33342" tIns="27627" rIns="33342" bIns="27627" numCol="1" spcCol="1270" anchor="ctr" anchorCtr="0">
            <a:noAutofit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</a:pPr>
            <a:r>
              <a:rPr lang="hu-HU" sz="1000" b="1" kern="1200" dirty="0"/>
              <a:t>Logisztikai csoport</a:t>
            </a:r>
            <a:br>
              <a:rPr lang="hu-HU" sz="1000" b="1" kern="1200" dirty="0"/>
            </a:br>
            <a:r>
              <a:rPr lang="hu-HU" sz="1000" kern="1200" dirty="0"/>
              <a:t>- logisztika</a:t>
            </a:r>
            <a:br>
              <a:rPr lang="hu-HU" sz="1000" kern="1200" dirty="0"/>
            </a:br>
            <a:r>
              <a:rPr lang="hu-HU" sz="1000" kern="1200" dirty="0"/>
              <a:t>- </a:t>
            </a:r>
            <a:r>
              <a:rPr lang="hu-HU" sz="1000" dirty="0"/>
              <a:t>flottakezelés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</a:pPr>
            <a:r>
              <a:rPr lang="hu-HU" sz="1000" dirty="0"/>
              <a:t>- munkaruha raktár</a:t>
            </a:r>
          </a:p>
        </p:txBody>
      </p:sp>
      <p:sp>
        <p:nvSpPr>
          <p:cNvPr id="44" name="Szabadkézi sokszög 43"/>
          <p:cNvSpPr/>
          <p:nvPr/>
        </p:nvSpPr>
        <p:spPr>
          <a:xfrm>
            <a:off x="6611661" y="669142"/>
            <a:ext cx="1559128" cy="372140"/>
          </a:xfrm>
          <a:custGeom>
            <a:avLst/>
            <a:gdLst>
              <a:gd name="connsiteX0" fmla="*/ 0 w 1559128"/>
              <a:gd name="connsiteY0" fmla="*/ 55299 h 552994"/>
              <a:gd name="connsiteX1" fmla="*/ 55299 w 1559128"/>
              <a:gd name="connsiteY1" fmla="*/ 0 h 552994"/>
              <a:gd name="connsiteX2" fmla="*/ 1503829 w 1559128"/>
              <a:gd name="connsiteY2" fmla="*/ 0 h 552994"/>
              <a:gd name="connsiteX3" fmla="*/ 1559128 w 1559128"/>
              <a:gd name="connsiteY3" fmla="*/ 55299 h 552994"/>
              <a:gd name="connsiteX4" fmla="*/ 1559128 w 1559128"/>
              <a:gd name="connsiteY4" fmla="*/ 497695 h 552994"/>
              <a:gd name="connsiteX5" fmla="*/ 1503829 w 1559128"/>
              <a:gd name="connsiteY5" fmla="*/ 552994 h 552994"/>
              <a:gd name="connsiteX6" fmla="*/ 55299 w 1559128"/>
              <a:gd name="connsiteY6" fmla="*/ 552994 h 552994"/>
              <a:gd name="connsiteX7" fmla="*/ 0 w 1559128"/>
              <a:gd name="connsiteY7" fmla="*/ 497695 h 552994"/>
              <a:gd name="connsiteX8" fmla="*/ 0 w 1559128"/>
              <a:gd name="connsiteY8" fmla="*/ 55299 h 55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552994">
                <a:moveTo>
                  <a:pt x="0" y="55299"/>
                </a:moveTo>
                <a:cubicBezTo>
                  <a:pt x="0" y="24758"/>
                  <a:pt x="24758" y="0"/>
                  <a:pt x="55299" y="0"/>
                </a:cubicBezTo>
                <a:lnTo>
                  <a:pt x="1503829" y="0"/>
                </a:lnTo>
                <a:cubicBezTo>
                  <a:pt x="1534370" y="0"/>
                  <a:pt x="1559128" y="24758"/>
                  <a:pt x="1559128" y="55299"/>
                </a:cubicBezTo>
                <a:lnTo>
                  <a:pt x="1559128" y="497695"/>
                </a:lnTo>
                <a:cubicBezTo>
                  <a:pt x="1559128" y="528236"/>
                  <a:pt x="1534370" y="552994"/>
                  <a:pt x="1503829" y="552994"/>
                </a:cubicBezTo>
                <a:lnTo>
                  <a:pt x="55299" y="552994"/>
                </a:lnTo>
                <a:cubicBezTo>
                  <a:pt x="24758" y="552994"/>
                  <a:pt x="0" y="528236"/>
                  <a:pt x="0" y="497695"/>
                </a:cubicBezTo>
                <a:lnTo>
                  <a:pt x="0" y="55299"/>
                </a:lnTo>
                <a:close/>
              </a:path>
            </a:pathLst>
          </a:cu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9057" tIns="31437" rIns="39057" bIns="31437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dirty="0">
                <a:solidFill>
                  <a:schemeClr val="tx1"/>
                </a:solidFill>
              </a:rPr>
              <a:t>Városüzemeltetési igazgató</a:t>
            </a:r>
            <a:endParaRPr lang="hu-HU" sz="1000" b="1" kern="1200" dirty="0">
              <a:solidFill>
                <a:schemeClr val="tx1"/>
              </a:solidFill>
            </a:endParaRPr>
          </a:p>
        </p:txBody>
      </p:sp>
      <p:sp>
        <p:nvSpPr>
          <p:cNvPr id="48" name="Szabadkézi sokszög 47"/>
          <p:cNvSpPr/>
          <p:nvPr/>
        </p:nvSpPr>
        <p:spPr>
          <a:xfrm>
            <a:off x="5732723" y="4452382"/>
            <a:ext cx="1621797" cy="862171"/>
          </a:xfrm>
          <a:custGeom>
            <a:avLst/>
            <a:gdLst>
              <a:gd name="connsiteX0" fmla="*/ 0 w 1559128"/>
              <a:gd name="connsiteY0" fmla="*/ 55299 h 552994"/>
              <a:gd name="connsiteX1" fmla="*/ 55299 w 1559128"/>
              <a:gd name="connsiteY1" fmla="*/ 0 h 552994"/>
              <a:gd name="connsiteX2" fmla="*/ 1503829 w 1559128"/>
              <a:gd name="connsiteY2" fmla="*/ 0 h 552994"/>
              <a:gd name="connsiteX3" fmla="*/ 1559128 w 1559128"/>
              <a:gd name="connsiteY3" fmla="*/ 55299 h 552994"/>
              <a:gd name="connsiteX4" fmla="*/ 1559128 w 1559128"/>
              <a:gd name="connsiteY4" fmla="*/ 497695 h 552994"/>
              <a:gd name="connsiteX5" fmla="*/ 1503829 w 1559128"/>
              <a:gd name="connsiteY5" fmla="*/ 552994 h 552994"/>
              <a:gd name="connsiteX6" fmla="*/ 55299 w 1559128"/>
              <a:gd name="connsiteY6" fmla="*/ 552994 h 552994"/>
              <a:gd name="connsiteX7" fmla="*/ 0 w 1559128"/>
              <a:gd name="connsiteY7" fmla="*/ 497695 h 552994"/>
              <a:gd name="connsiteX8" fmla="*/ 0 w 1559128"/>
              <a:gd name="connsiteY8" fmla="*/ 55299 h 55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552994">
                <a:moveTo>
                  <a:pt x="0" y="55299"/>
                </a:moveTo>
                <a:cubicBezTo>
                  <a:pt x="0" y="24758"/>
                  <a:pt x="24758" y="0"/>
                  <a:pt x="55299" y="0"/>
                </a:cubicBezTo>
                <a:lnTo>
                  <a:pt x="1503829" y="0"/>
                </a:lnTo>
                <a:cubicBezTo>
                  <a:pt x="1534370" y="0"/>
                  <a:pt x="1559128" y="24758"/>
                  <a:pt x="1559128" y="55299"/>
                </a:cubicBezTo>
                <a:lnTo>
                  <a:pt x="1559128" y="497695"/>
                </a:lnTo>
                <a:cubicBezTo>
                  <a:pt x="1559128" y="528236"/>
                  <a:pt x="1534370" y="552994"/>
                  <a:pt x="1503829" y="552994"/>
                </a:cubicBezTo>
                <a:lnTo>
                  <a:pt x="55299" y="552994"/>
                </a:lnTo>
                <a:cubicBezTo>
                  <a:pt x="24758" y="552994"/>
                  <a:pt x="0" y="528236"/>
                  <a:pt x="0" y="497695"/>
                </a:cubicBezTo>
                <a:lnTo>
                  <a:pt x="0" y="55299"/>
                </a:lnTo>
                <a:close/>
              </a:path>
            </a:pathLst>
          </a:custGeom>
          <a:solidFill>
            <a:srgbClr val="92D050"/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33342" tIns="27627" rIns="33342" bIns="27627" numCol="1" spcCol="1270" anchor="ctr" anchorCtr="0">
            <a:noAutofit/>
          </a:bodyPr>
          <a:lstStyle/>
          <a:p>
            <a:pPr lvl="0" algn="ctr" defTabSz="400050">
              <a:spcBef>
                <a:spcPct val="0"/>
              </a:spcBef>
              <a:spcAft>
                <a:spcPct val="35000"/>
              </a:spcAft>
            </a:pPr>
            <a:r>
              <a:rPr lang="hu-HU" sz="1000" b="1" dirty="0"/>
              <a:t>Közterület Fenntartás</a:t>
            </a:r>
            <a:r>
              <a:rPr lang="hu-HU" sz="1000" b="1" kern="1200" dirty="0"/>
              <a:t> DIVÍZIÓ</a:t>
            </a:r>
          </a:p>
          <a:p>
            <a:pPr lvl="0" algn="ctr" defTabSz="400050">
              <a:spcBef>
                <a:spcPct val="0"/>
              </a:spcBef>
              <a:spcAft>
                <a:spcPct val="35000"/>
              </a:spcAft>
            </a:pPr>
            <a:r>
              <a:rPr lang="hu-HU" sz="1000" b="1" dirty="0"/>
              <a:t>Homoki László</a:t>
            </a:r>
          </a:p>
          <a:p>
            <a:pPr lvl="0" algn="ctr" defTabSz="400050">
              <a:spcBef>
                <a:spcPct val="0"/>
              </a:spcBef>
              <a:spcAft>
                <a:spcPct val="35000"/>
              </a:spcAft>
            </a:pPr>
            <a:r>
              <a:rPr lang="hu-HU" sz="1000" kern="1200" dirty="0"/>
              <a:t> Parkfenntartási csoport</a:t>
            </a:r>
          </a:p>
        </p:txBody>
      </p:sp>
      <p:sp>
        <p:nvSpPr>
          <p:cNvPr id="50" name="Szabadkézi sokszög 49"/>
          <p:cNvSpPr/>
          <p:nvPr/>
        </p:nvSpPr>
        <p:spPr>
          <a:xfrm>
            <a:off x="5783756" y="5407170"/>
            <a:ext cx="1559128" cy="245547"/>
          </a:xfrm>
          <a:custGeom>
            <a:avLst/>
            <a:gdLst>
              <a:gd name="connsiteX0" fmla="*/ 0 w 1559128"/>
              <a:gd name="connsiteY0" fmla="*/ 55299 h 552994"/>
              <a:gd name="connsiteX1" fmla="*/ 55299 w 1559128"/>
              <a:gd name="connsiteY1" fmla="*/ 0 h 552994"/>
              <a:gd name="connsiteX2" fmla="*/ 1503829 w 1559128"/>
              <a:gd name="connsiteY2" fmla="*/ 0 h 552994"/>
              <a:gd name="connsiteX3" fmla="*/ 1559128 w 1559128"/>
              <a:gd name="connsiteY3" fmla="*/ 55299 h 552994"/>
              <a:gd name="connsiteX4" fmla="*/ 1559128 w 1559128"/>
              <a:gd name="connsiteY4" fmla="*/ 497695 h 552994"/>
              <a:gd name="connsiteX5" fmla="*/ 1503829 w 1559128"/>
              <a:gd name="connsiteY5" fmla="*/ 552994 h 552994"/>
              <a:gd name="connsiteX6" fmla="*/ 55299 w 1559128"/>
              <a:gd name="connsiteY6" fmla="*/ 552994 h 552994"/>
              <a:gd name="connsiteX7" fmla="*/ 0 w 1559128"/>
              <a:gd name="connsiteY7" fmla="*/ 497695 h 552994"/>
              <a:gd name="connsiteX8" fmla="*/ 0 w 1559128"/>
              <a:gd name="connsiteY8" fmla="*/ 55299 h 55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552994">
                <a:moveTo>
                  <a:pt x="0" y="55299"/>
                </a:moveTo>
                <a:cubicBezTo>
                  <a:pt x="0" y="24758"/>
                  <a:pt x="24758" y="0"/>
                  <a:pt x="55299" y="0"/>
                </a:cubicBezTo>
                <a:lnTo>
                  <a:pt x="1503829" y="0"/>
                </a:lnTo>
                <a:cubicBezTo>
                  <a:pt x="1534370" y="0"/>
                  <a:pt x="1559128" y="24758"/>
                  <a:pt x="1559128" y="55299"/>
                </a:cubicBezTo>
                <a:lnTo>
                  <a:pt x="1559128" y="497695"/>
                </a:lnTo>
                <a:cubicBezTo>
                  <a:pt x="1559128" y="528236"/>
                  <a:pt x="1534370" y="552994"/>
                  <a:pt x="1503829" y="552994"/>
                </a:cubicBezTo>
                <a:lnTo>
                  <a:pt x="55299" y="552994"/>
                </a:lnTo>
                <a:cubicBezTo>
                  <a:pt x="24758" y="552994"/>
                  <a:pt x="0" y="528236"/>
                  <a:pt x="0" y="497695"/>
                </a:cubicBezTo>
                <a:lnTo>
                  <a:pt x="0" y="55299"/>
                </a:lnTo>
                <a:close/>
              </a:path>
            </a:pathLst>
          </a:custGeom>
          <a:solidFill>
            <a:srgbClr val="92D050"/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33342" tIns="27627" rIns="33342" bIns="27627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kern="1200" dirty="0"/>
              <a:t> </a:t>
            </a:r>
            <a:r>
              <a:rPr lang="hu-HU" sz="1000" b="1" kern="1200" dirty="0"/>
              <a:t>Természetvédelmi csoport</a:t>
            </a:r>
          </a:p>
        </p:txBody>
      </p:sp>
      <p:sp>
        <p:nvSpPr>
          <p:cNvPr id="56" name="Szabadkézi sokszög 55"/>
          <p:cNvSpPr/>
          <p:nvPr/>
        </p:nvSpPr>
        <p:spPr>
          <a:xfrm>
            <a:off x="3203810" y="4771098"/>
            <a:ext cx="1559128" cy="373385"/>
          </a:xfrm>
          <a:custGeom>
            <a:avLst/>
            <a:gdLst>
              <a:gd name="connsiteX0" fmla="*/ 0 w 1559128"/>
              <a:gd name="connsiteY0" fmla="*/ 55299 h 552994"/>
              <a:gd name="connsiteX1" fmla="*/ 55299 w 1559128"/>
              <a:gd name="connsiteY1" fmla="*/ 0 h 552994"/>
              <a:gd name="connsiteX2" fmla="*/ 1503829 w 1559128"/>
              <a:gd name="connsiteY2" fmla="*/ 0 h 552994"/>
              <a:gd name="connsiteX3" fmla="*/ 1559128 w 1559128"/>
              <a:gd name="connsiteY3" fmla="*/ 55299 h 552994"/>
              <a:gd name="connsiteX4" fmla="*/ 1559128 w 1559128"/>
              <a:gd name="connsiteY4" fmla="*/ 497695 h 552994"/>
              <a:gd name="connsiteX5" fmla="*/ 1503829 w 1559128"/>
              <a:gd name="connsiteY5" fmla="*/ 552994 h 552994"/>
              <a:gd name="connsiteX6" fmla="*/ 55299 w 1559128"/>
              <a:gd name="connsiteY6" fmla="*/ 552994 h 552994"/>
              <a:gd name="connsiteX7" fmla="*/ 0 w 1559128"/>
              <a:gd name="connsiteY7" fmla="*/ 497695 h 552994"/>
              <a:gd name="connsiteX8" fmla="*/ 0 w 1559128"/>
              <a:gd name="connsiteY8" fmla="*/ 55299 h 55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552994">
                <a:moveTo>
                  <a:pt x="0" y="55299"/>
                </a:moveTo>
                <a:cubicBezTo>
                  <a:pt x="0" y="24758"/>
                  <a:pt x="24758" y="0"/>
                  <a:pt x="55299" y="0"/>
                </a:cubicBezTo>
                <a:lnTo>
                  <a:pt x="1503829" y="0"/>
                </a:lnTo>
                <a:cubicBezTo>
                  <a:pt x="1534370" y="0"/>
                  <a:pt x="1559128" y="24758"/>
                  <a:pt x="1559128" y="55299"/>
                </a:cubicBezTo>
                <a:lnTo>
                  <a:pt x="1559128" y="497695"/>
                </a:lnTo>
                <a:cubicBezTo>
                  <a:pt x="1559128" y="528236"/>
                  <a:pt x="1534370" y="552994"/>
                  <a:pt x="1503829" y="552994"/>
                </a:cubicBezTo>
                <a:lnTo>
                  <a:pt x="55299" y="552994"/>
                </a:lnTo>
                <a:cubicBezTo>
                  <a:pt x="24758" y="552994"/>
                  <a:pt x="0" y="528236"/>
                  <a:pt x="0" y="497695"/>
                </a:cubicBezTo>
                <a:lnTo>
                  <a:pt x="0" y="55299"/>
                </a:lnTo>
                <a:close/>
              </a:path>
            </a:pathLst>
          </a:cu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33342" tIns="27627" rIns="33342" bIns="27627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kern="1200" dirty="0"/>
              <a:t>Kontrolling csoport</a:t>
            </a:r>
          </a:p>
        </p:txBody>
      </p:sp>
      <p:sp>
        <p:nvSpPr>
          <p:cNvPr id="60" name="Szabadkézi sokszög 59"/>
          <p:cNvSpPr/>
          <p:nvPr/>
        </p:nvSpPr>
        <p:spPr>
          <a:xfrm>
            <a:off x="1156286" y="4375183"/>
            <a:ext cx="1559128" cy="344780"/>
          </a:xfrm>
          <a:custGeom>
            <a:avLst/>
            <a:gdLst>
              <a:gd name="connsiteX0" fmla="*/ 0 w 1559128"/>
              <a:gd name="connsiteY0" fmla="*/ 55299 h 552994"/>
              <a:gd name="connsiteX1" fmla="*/ 55299 w 1559128"/>
              <a:gd name="connsiteY1" fmla="*/ 0 h 552994"/>
              <a:gd name="connsiteX2" fmla="*/ 1503829 w 1559128"/>
              <a:gd name="connsiteY2" fmla="*/ 0 h 552994"/>
              <a:gd name="connsiteX3" fmla="*/ 1559128 w 1559128"/>
              <a:gd name="connsiteY3" fmla="*/ 55299 h 552994"/>
              <a:gd name="connsiteX4" fmla="*/ 1559128 w 1559128"/>
              <a:gd name="connsiteY4" fmla="*/ 497695 h 552994"/>
              <a:gd name="connsiteX5" fmla="*/ 1503829 w 1559128"/>
              <a:gd name="connsiteY5" fmla="*/ 552994 h 552994"/>
              <a:gd name="connsiteX6" fmla="*/ 55299 w 1559128"/>
              <a:gd name="connsiteY6" fmla="*/ 552994 h 552994"/>
              <a:gd name="connsiteX7" fmla="*/ 0 w 1559128"/>
              <a:gd name="connsiteY7" fmla="*/ 497695 h 552994"/>
              <a:gd name="connsiteX8" fmla="*/ 0 w 1559128"/>
              <a:gd name="connsiteY8" fmla="*/ 55299 h 55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552994">
                <a:moveTo>
                  <a:pt x="0" y="55299"/>
                </a:moveTo>
                <a:cubicBezTo>
                  <a:pt x="0" y="24758"/>
                  <a:pt x="24758" y="0"/>
                  <a:pt x="55299" y="0"/>
                </a:cubicBezTo>
                <a:lnTo>
                  <a:pt x="1503829" y="0"/>
                </a:lnTo>
                <a:cubicBezTo>
                  <a:pt x="1534370" y="0"/>
                  <a:pt x="1559128" y="24758"/>
                  <a:pt x="1559128" y="55299"/>
                </a:cubicBezTo>
                <a:lnTo>
                  <a:pt x="1559128" y="497695"/>
                </a:lnTo>
                <a:cubicBezTo>
                  <a:pt x="1559128" y="528236"/>
                  <a:pt x="1534370" y="552994"/>
                  <a:pt x="1503829" y="552994"/>
                </a:cubicBezTo>
                <a:lnTo>
                  <a:pt x="55299" y="552994"/>
                </a:lnTo>
                <a:cubicBezTo>
                  <a:pt x="24758" y="552994"/>
                  <a:pt x="0" y="528236"/>
                  <a:pt x="0" y="497695"/>
                </a:cubicBezTo>
                <a:lnTo>
                  <a:pt x="0" y="55299"/>
                </a:lnTo>
                <a:close/>
              </a:path>
            </a:pathLst>
          </a:custGeom>
          <a:solidFill>
            <a:schemeClr val="tx2">
              <a:lumMod val="20000"/>
              <a:lumOff val="80000"/>
              <a:alpha val="9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342" tIns="27627" rIns="33342" bIns="27627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kern="1200" dirty="0"/>
              <a:t>Környezetvédelmi referens</a:t>
            </a:r>
          </a:p>
        </p:txBody>
      </p:sp>
      <p:sp>
        <p:nvSpPr>
          <p:cNvPr id="61" name="Szabadkézi sokszög 60"/>
          <p:cNvSpPr/>
          <p:nvPr/>
        </p:nvSpPr>
        <p:spPr>
          <a:xfrm>
            <a:off x="8757122" y="688242"/>
            <a:ext cx="2160135" cy="366612"/>
          </a:xfrm>
          <a:custGeom>
            <a:avLst/>
            <a:gdLst>
              <a:gd name="connsiteX0" fmla="*/ 0 w 1559128"/>
              <a:gd name="connsiteY0" fmla="*/ 55299 h 552994"/>
              <a:gd name="connsiteX1" fmla="*/ 55299 w 1559128"/>
              <a:gd name="connsiteY1" fmla="*/ 0 h 552994"/>
              <a:gd name="connsiteX2" fmla="*/ 1503829 w 1559128"/>
              <a:gd name="connsiteY2" fmla="*/ 0 h 552994"/>
              <a:gd name="connsiteX3" fmla="*/ 1559128 w 1559128"/>
              <a:gd name="connsiteY3" fmla="*/ 55299 h 552994"/>
              <a:gd name="connsiteX4" fmla="*/ 1559128 w 1559128"/>
              <a:gd name="connsiteY4" fmla="*/ 497695 h 552994"/>
              <a:gd name="connsiteX5" fmla="*/ 1503829 w 1559128"/>
              <a:gd name="connsiteY5" fmla="*/ 552994 h 552994"/>
              <a:gd name="connsiteX6" fmla="*/ 55299 w 1559128"/>
              <a:gd name="connsiteY6" fmla="*/ 552994 h 552994"/>
              <a:gd name="connsiteX7" fmla="*/ 0 w 1559128"/>
              <a:gd name="connsiteY7" fmla="*/ 497695 h 552994"/>
              <a:gd name="connsiteX8" fmla="*/ 0 w 1559128"/>
              <a:gd name="connsiteY8" fmla="*/ 55299 h 55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552994">
                <a:moveTo>
                  <a:pt x="0" y="55299"/>
                </a:moveTo>
                <a:cubicBezTo>
                  <a:pt x="0" y="24758"/>
                  <a:pt x="24758" y="0"/>
                  <a:pt x="55299" y="0"/>
                </a:cubicBezTo>
                <a:lnTo>
                  <a:pt x="1503829" y="0"/>
                </a:lnTo>
                <a:cubicBezTo>
                  <a:pt x="1534370" y="0"/>
                  <a:pt x="1559128" y="24758"/>
                  <a:pt x="1559128" y="55299"/>
                </a:cubicBezTo>
                <a:lnTo>
                  <a:pt x="1559128" y="497695"/>
                </a:lnTo>
                <a:cubicBezTo>
                  <a:pt x="1559128" y="528236"/>
                  <a:pt x="1534370" y="552994"/>
                  <a:pt x="1503829" y="552994"/>
                </a:cubicBezTo>
                <a:lnTo>
                  <a:pt x="55299" y="552994"/>
                </a:lnTo>
                <a:cubicBezTo>
                  <a:pt x="24758" y="552994"/>
                  <a:pt x="0" y="528236"/>
                  <a:pt x="0" y="497695"/>
                </a:cubicBezTo>
                <a:lnTo>
                  <a:pt x="0" y="55299"/>
                </a:lnTo>
                <a:close/>
              </a:path>
            </a:pathLst>
          </a:cu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9057" tIns="31437" rIns="39057" bIns="31437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dirty="0">
                <a:solidFill>
                  <a:schemeClr val="tx1"/>
                </a:solidFill>
              </a:rPr>
              <a:t>Műszaki igazgató</a:t>
            </a:r>
            <a:endParaRPr lang="hu-HU" sz="1000" b="1" kern="1200" dirty="0">
              <a:solidFill>
                <a:schemeClr val="tx1"/>
              </a:solidFill>
            </a:endParaRPr>
          </a:p>
        </p:txBody>
      </p:sp>
      <p:sp>
        <p:nvSpPr>
          <p:cNvPr id="65" name="Szabadkézi sokszög 64"/>
          <p:cNvSpPr/>
          <p:nvPr/>
        </p:nvSpPr>
        <p:spPr>
          <a:xfrm>
            <a:off x="10013174" y="1243591"/>
            <a:ext cx="1559128" cy="1444635"/>
          </a:xfrm>
          <a:custGeom>
            <a:avLst/>
            <a:gdLst>
              <a:gd name="connsiteX0" fmla="*/ 0 w 1559128"/>
              <a:gd name="connsiteY0" fmla="*/ 92812 h 928115"/>
              <a:gd name="connsiteX1" fmla="*/ 92812 w 1559128"/>
              <a:gd name="connsiteY1" fmla="*/ 0 h 928115"/>
              <a:gd name="connsiteX2" fmla="*/ 1466317 w 1559128"/>
              <a:gd name="connsiteY2" fmla="*/ 0 h 928115"/>
              <a:gd name="connsiteX3" fmla="*/ 1559129 w 1559128"/>
              <a:gd name="connsiteY3" fmla="*/ 92812 h 928115"/>
              <a:gd name="connsiteX4" fmla="*/ 1559128 w 1559128"/>
              <a:gd name="connsiteY4" fmla="*/ 835304 h 928115"/>
              <a:gd name="connsiteX5" fmla="*/ 1466316 w 1559128"/>
              <a:gd name="connsiteY5" fmla="*/ 928116 h 928115"/>
              <a:gd name="connsiteX6" fmla="*/ 92812 w 1559128"/>
              <a:gd name="connsiteY6" fmla="*/ 928115 h 928115"/>
              <a:gd name="connsiteX7" fmla="*/ 0 w 1559128"/>
              <a:gd name="connsiteY7" fmla="*/ 835303 h 928115"/>
              <a:gd name="connsiteX8" fmla="*/ 0 w 1559128"/>
              <a:gd name="connsiteY8" fmla="*/ 92812 h 928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928115">
                <a:moveTo>
                  <a:pt x="0" y="92812"/>
                </a:moveTo>
                <a:cubicBezTo>
                  <a:pt x="0" y="41553"/>
                  <a:pt x="41553" y="0"/>
                  <a:pt x="92812" y="0"/>
                </a:cubicBezTo>
                <a:lnTo>
                  <a:pt x="1466317" y="0"/>
                </a:lnTo>
                <a:cubicBezTo>
                  <a:pt x="1517576" y="0"/>
                  <a:pt x="1559129" y="41553"/>
                  <a:pt x="1559129" y="92812"/>
                </a:cubicBezTo>
                <a:cubicBezTo>
                  <a:pt x="1559129" y="340309"/>
                  <a:pt x="1559128" y="587807"/>
                  <a:pt x="1559128" y="835304"/>
                </a:cubicBezTo>
                <a:cubicBezTo>
                  <a:pt x="1559128" y="886563"/>
                  <a:pt x="1517575" y="928116"/>
                  <a:pt x="1466316" y="928116"/>
                </a:cubicBezTo>
                <a:lnTo>
                  <a:pt x="92812" y="928115"/>
                </a:lnTo>
                <a:cubicBezTo>
                  <a:pt x="41553" y="928115"/>
                  <a:pt x="0" y="886562"/>
                  <a:pt x="0" y="835303"/>
                </a:cubicBezTo>
                <a:lnTo>
                  <a:pt x="0" y="92812"/>
                </a:lnTo>
                <a:close/>
              </a:path>
            </a:pathLst>
          </a:custGeom>
          <a:solidFill>
            <a:srgbClr val="FFFF66"/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44329" tIns="38614" rIns="44329" bIns="38614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dirty="0"/>
              <a:t>Karbantartás DIVÍZIÓ</a:t>
            </a:r>
          </a:p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dirty="0"/>
              <a:t>Szekeresné Ildikó</a:t>
            </a:r>
          </a:p>
          <a:p>
            <a:pPr marL="171450" lvl="0" indent="-17145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hu-HU" sz="1000" kern="1200" dirty="0"/>
              <a:t>Közterület karbantartás</a:t>
            </a:r>
          </a:p>
          <a:p>
            <a:pPr marL="171450" lvl="0" indent="-17145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hu-HU" sz="1000" dirty="0"/>
              <a:t>Épületgépészeti karbantartás</a:t>
            </a:r>
          </a:p>
          <a:p>
            <a:pPr marL="171450" lvl="0" indent="-17145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hu-HU" sz="1000" kern="1200" dirty="0"/>
              <a:t>Építész karbantartás</a:t>
            </a:r>
          </a:p>
          <a:p>
            <a:pPr marL="171450" lvl="0" indent="-17145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hu-HU" sz="1000" dirty="0"/>
              <a:t>Diszpécser ügyelet</a:t>
            </a:r>
            <a:endParaRPr lang="hu-HU" sz="1000" kern="1200" dirty="0"/>
          </a:p>
        </p:txBody>
      </p:sp>
      <p:sp>
        <p:nvSpPr>
          <p:cNvPr id="71" name="Szabadkézi sokszög 70"/>
          <p:cNvSpPr/>
          <p:nvPr/>
        </p:nvSpPr>
        <p:spPr>
          <a:xfrm>
            <a:off x="10013174" y="2856634"/>
            <a:ext cx="1559128" cy="276496"/>
          </a:xfrm>
          <a:custGeom>
            <a:avLst/>
            <a:gdLst>
              <a:gd name="connsiteX0" fmla="*/ 0 w 1559128"/>
              <a:gd name="connsiteY0" fmla="*/ 55299 h 552994"/>
              <a:gd name="connsiteX1" fmla="*/ 55299 w 1559128"/>
              <a:gd name="connsiteY1" fmla="*/ 0 h 552994"/>
              <a:gd name="connsiteX2" fmla="*/ 1503829 w 1559128"/>
              <a:gd name="connsiteY2" fmla="*/ 0 h 552994"/>
              <a:gd name="connsiteX3" fmla="*/ 1559128 w 1559128"/>
              <a:gd name="connsiteY3" fmla="*/ 55299 h 552994"/>
              <a:gd name="connsiteX4" fmla="*/ 1559128 w 1559128"/>
              <a:gd name="connsiteY4" fmla="*/ 497695 h 552994"/>
              <a:gd name="connsiteX5" fmla="*/ 1503829 w 1559128"/>
              <a:gd name="connsiteY5" fmla="*/ 552994 h 552994"/>
              <a:gd name="connsiteX6" fmla="*/ 55299 w 1559128"/>
              <a:gd name="connsiteY6" fmla="*/ 552994 h 552994"/>
              <a:gd name="connsiteX7" fmla="*/ 0 w 1559128"/>
              <a:gd name="connsiteY7" fmla="*/ 497695 h 552994"/>
              <a:gd name="connsiteX8" fmla="*/ 0 w 1559128"/>
              <a:gd name="connsiteY8" fmla="*/ 55299 h 55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552994">
                <a:moveTo>
                  <a:pt x="0" y="55299"/>
                </a:moveTo>
                <a:cubicBezTo>
                  <a:pt x="0" y="24758"/>
                  <a:pt x="24758" y="0"/>
                  <a:pt x="55299" y="0"/>
                </a:cubicBezTo>
                <a:lnTo>
                  <a:pt x="1503829" y="0"/>
                </a:lnTo>
                <a:cubicBezTo>
                  <a:pt x="1534370" y="0"/>
                  <a:pt x="1559128" y="24758"/>
                  <a:pt x="1559128" y="55299"/>
                </a:cubicBezTo>
                <a:lnTo>
                  <a:pt x="1559128" y="497695"/>
                </a:lnTo>
                <a:cubicBezTo>
                  <a:pt x="1559128" y="528236"/>
                  <a:pt x="1534370" y="552994"/>
                  <a:pt x="1503829" y="552994"/>
                </a:cubicBezTo>
                <a:lnTo>
                  <a:pt x="55299" y="552994"/>
                </a:lnTo>
                <a:cubicBezTo>
                  <a:pt x="24758" y="552994"/>
                  <a:pt x="0" y="528236"/>
                  <a:pt x="0" y="497695"/>
                </a:cubicBezTo>
                <a:lnTo>
                  <a:pt x="0" y="55299"/>
                </a:lnTo>
                <a:close/>
              </a:path>
            </a:pathLst>
          </a:custGeom>
          <a:solidFill>
            <a:srgbClr val="FFFF00"/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33342" tIns="27627" rIns="33342" bIns="27627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kern="1200" dirty="0"/>
              <a:t>Közvilágítás csoport</a:t>
            </a:r>
          </a:p>
        </p:txBody>
      </p:sp>
      <p:sp>
        <p:nvSpPr>
          <p:cNvPr id="72" name="Szabadkézi sokszög 71"/>
          <p:cNvSpPr/>
          <p:nvPr/>
        </p:nvSpPr>
        <p:spPr>
          <a:xfrm>
            <a:off x="4713447" y="48156"/>
            <a:ext cx="1559128" cy="467944"/>
          </a:xfrm>
          <a:custGeom>
            <a:avLst/>
            <a:gdLst>
              <a:gd name="connsiteX0" fmla="*/ 0 w 1559128"/>
              <a:gd name="connsiteY0" fmla="*/ 55299 h 552994"/>
              <a:gd name="connsiteX1" fmla="*/ 55299 w 1559128"/>
              <a:gd name="connsiteY1" fmla="*/ 0 h 552994"/>
              <a:gd name="connsiteX2" fmla="*/ 1503829 w 1559128"/>
              <a:gd name="connsiteY2" fmla="*/ 0 h 552994"/>
              <a:gd name="connsiteX3" fmla="*/ 1559128 w 1559128"/>
              <a:gd name="connsiteY3" fmla="*/ 55299 h 552994"/>
              <a:gd name="connsiteX4" fmla="*/ 1559128 w 1559128"/>
              <a:gd name="connsiteY4" fmla="*/ 497695 h 552994"/>
              <a:gd name="connsiteX5" fmla="*/ 1503829 w 1559128"/>
              <a:gd name="connsiteY5" fmla="*/ 552994 h 552994"/>
              <a:gd name="connsiteX6" fmla="*/ 55299 w 1559128"/>
              <a:gd name="connsiteY6" fmla="*/ 552994 h 552994"/>
              <a:gd name="connsiteX7" fmla="*/ 0 w 1559128"/>
              <a:gd name="connsiteY7" fmla="*/ 497695 h 552994"/>
              <a:gd name="connsiteX8" fmla="*/ 0 w 1559128"/>
              <a:gd name="connsiteY8" fmla="*/ 55299 h 55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552994">
                <a:moveTo>
                  <a:pt x="0" y="55299"/>
                </a:moveTo>
                <a:cubicBezTo>
                  <a:pt x="0" y="24758"/>
                  <a:pt x="24758" y="0"/>
                  <a:pt x="55299" y="0"/>
                </a:cubicBezTo>
                <a:lnTo>
                  <a:pt x="1503829" y="0"/>
                </a:lnTo>
                <a:cubicBezTo>
                  <a:pt x="1534370" y="0"/>
                  <a:pt x="1559128" y="24758"/>
                  <a:pt x="1559128" y="55299"/>
                </a:cubicBezTo>
                <a:lnTo>
                  <a:pt x="1559128" y="497695"/>
                </a:lnTo>
                <a:cubicBezTo>
                  <a:pt x="1559128" y="528236"/>
                  <a:pt x="1534370" y="552994"/>
                  <a:pt x="1503829" y="552994"/>
                </a:cubicBezTo>
                <a:lnTo>
                  <a:pt x="55299" y="552994"/>
                </a:lnTo>
                <a:cubicBezTo>
                  <a:pt x="24758" y="552994"/>
                  <a:pt x="0" y="528236"/>
                  <a:pt x="0" y="497695"/>
                </a:cubicBezTo>
                <a:lnTo>
                  <a:pt x="0" y="55299"/>
                </a:lnTo>
                <a:close/>
              </a:path>
            </a:pathLst>
          </a:cu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9057" tIns="31437" rIns="39057" bIns="31437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dirty="0">
                <a:solidFill>
                  <a:schemeClr val="tx1"/>
                </a:solidFill>
              </a:rPr>
              <a:t>Ügyvezető </a:t>
            </a:r>
          </a:p>
        </p:txBody>
      </p:sp>
      <p:cxnSp>
        <p:nvCxnSpPr>
          <p:cNvPr id="122" name="Egyenes összekötő 121"/>
          <p:cNvCxnSpPr/>
          <p:nvPr/>
        </p:nvCxnSpPr>
        <p:spPr>
          <a:xfrm>
            <a:off x="7354520" y="558348"/>
            <a:ext cx="825" cy="110793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Egyenes összekötő 122"/>
          <p:cNvCxnSpPr/>
          <p:nvPr/>
        </p:nvCxnSpPr>
        <p:spPr>
          <a:xfrm rot="16200000" flipH="1">
            <a:off x="9477574" y="631721"/>
            <a:ext cx="108545" cy="3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Egyenes összekötő 123"/>
          <p:cNvCxnSpPr/>
          <p:nvPr/>
        </p:nvCxnSpPr>
        <p:spPr>
          <a:xfrm rot="16200000" flipH="1">
            <a:off x="4936235" y="632115"/>
            <a:ext cx="114902" cy="244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1" name="Téglalap 180"/>
          <p:cNvSpPr/>
          <p:nvPr/>
        </p:nvSpPr>
        <p:spPr>
          <a:xfrm>
            <a:off x="1574575" y="5651313"/>
            <a:ext cx="0" cy="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6" name="Egyenes összekötő 15"/>
          <p:cNvCxnSpPr/>
          <p:nvPr/>
        </p:nvCxnSpPr>
        <p:spPr>
          <a:xfrm>
            <a:off x="3344324" y="2056198"/>
            <a:ext cx="0" cy="0"/>
          </a:xfrm>
          <a:prstGeom prst="line">
            <a:avLst/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cxnSp>
        <p:nvCxnSpPr>
          <p:cNvPr id="40" name="Egyenes összekötő 39"/>
          <p:cNvCxnSpPr/>
          <p:nvPr/>
        </p:nvCxnSpPr>
        <p:spPr>
          <a:xfrm>
            <a:off x="907256" y="3595909"/>
            <a:ext cx="219075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Egyenes összekötő 128"/>
          <p:cNvCxnSpPr/>
          <p:nvPr/>
        </p:nvCxnSpPr>
        <p:spPr>
          <a:xfrm flipV="1">
            <a:off x="906120" y="4537480"/>
            <a:ext cx="252000" cy="23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1" name="Szabadkézi sokszög 130"/>
          <p:cNvSpPr/>
          <p:nvPr/>
        </p:nvSpPr>
        <p:spPr>
          <a:xfrm>
            <a:off x="1124430" y="2925126"/>
            <a:ext cx="1559128" cy="266304"/>
          </a:xfrm>
          <a:custGeom>
            <a:avLst/>
            <a:gdLst>
              <a:gd name="connsiteX0" fmla="*/ 0 w 1559128"/>
              <a:gd name="connsiteY0" fmla="*/ 29328 h 293283"/>
              <a:gd name="connsiteX1" fmla="*/ 29328 w 1559128"/>
              <a:gd name="connsiteY1" fmla="*/ 0 h 293283"/>
              <a:gd name="connsiteX2" fmla="*/ 1529800 w 1559128"/>
              <a:gd name="connsiteY2" fmla="*/ 0 h 293283"/>
              <a:gd name="connsiteX3" fmla="*/ 1559128 w 1559128"/>
              <a:gd name="connsiteY3" fmla="*/ 29328 h 293283"/>
              <a:gd name="connsiteX4" fmla="*/ 1559128 w 1559128"/>
              <a:gd name="connsiteY4" fmla="*/ 263955 h 293283"/>
              <a:gd name="connsiteX5" fmla="*/ 1529800 w 1559128"/>
              <a:gd name="connsiteY5" fmla="*/ 293283 h 293283"/>
              <a:gd name="connsiteX6" fmla="*/ 29328 w 1559128"/>
              <a:gd name="connsiteY6" fmla="*/ 293283 h 293283"/>
              <a:gd name="connsiteX7" fmla="*/ 0 w 1559128"/>
              <a:gd name="connsiteY7" fmla="*/ 263955 h 293283"/>
              <a:gd name="connsiteX8" fmla="*/ 0 w 1559128"/>
              <a:gd name="connsiteY8" fmla="*/ 29328 h 293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293283">
                <a:moveTo>
                  <a:pt x="0" y="29328"/>
                </a:moveTo>
                <a:cubicBezTo>
                  <a:pt x="0" y="13131"/>
                  <a:pt x="13131" y="0"/>
                  <a:pt x="29328" y="0"/>
                </a:cubicBezTo>
                <a:lnTo>
                  <a:pt x="1529800" y="0"/>
                </a:lnTo>
                <a:cubicBezTo>
                  <a:pt x="1545997" y="0"/>
                  <a:pt x="1559128" y="13131"/>
                  <a:pt x="1559128" y="29328"/>
                </a:cubicBezTo>
                <a:lnTo>
                  <a:pt x="1559128" y="263955"/>
                </a:lnTo>
                <a:cubicBezTo>
                  <a:pt x="1559128" y="280152"/>
                  <a:pt x="1545997" y="293283"/>
                  <a:pt x="1529800" y="293283"/>
                </a:cubicBezTo>
                <a:lnTo>
                  <a:pt x="29328" y="293283"/>
                </a:lnTo>
                <a:cubicBezTo>
                  <a:pt x="13131" y="293283"/>
                  <a:pt x="0" y="280152"/>
                  <a:pt x="0" y="263955"/>
                </a:cubicBezTo>
                <a:lnTo>
                  <a:pt x="0" y="29328"/>
                </a:lnTo>
                <a:close/>
              </a:path>
            </a:pathLst>
          </a:custGeom>
          <a:solidFill>
            <a:schemeClr val="tx2">
              <a:lumMod val="20000"/>
              <a:lumOff val="80000"/>
              <a:alpha val="7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1450" tIns="23830" rIns="31450" bIns="2383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kern="1200" dirty="0">
                <a:solidFill>
                  <a:schemeClr val="tx1"/>
                </a:solidFill>
              </a:rPr>
              <a:t>Belső ellenőr</a:t>
            </a:r>
          </a:p>
        </p:txBody>
      </p:sp>
      <p:cxnSp>
        <p:nvCxnSpPr>
          <p:cNvPr id="139" name="Egyenes összekötő 138"/>
          <p:cNvCxnSpPr/>
          <p:nvPr/>
        </p:nvCxnSpPr>
        <p:spPr>
          <a:xfrm>
            <a:off x="914400" y="1599496"/>
            <a:ext cx="207169" cy="240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Egyenes összekötő 141"/>
          <p:cNvCxnSpPr/>
          <p:nvPr/>
        </p:nvCxnSpPr>
        <p:spPr>
          <a:xfrm flipV="1">
            <a:off x="909638" y="2656288"/>
            <a:ext cx="214312" cy="23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Egyenes összekötő 89"/>
          <p:cNvCxnSpPr>
            <a:cxnSpLocks/>
          </p:cNvCxnSpPr>
          <p:nvPr/>
        </p:nvCxnSpPr>
        <p:spPr>
          <a:xfrm>
            <a:off x="910052" y="4094726"/>
            <a:ext cx="229543" cy="82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Szabadkézi sokszög 93"/>
          <p:cNvSpPr/>
          <p:nvPr/>
        </p:nvSpPr>
        <p:spPr>
          <a:xfrm>
            <a:off x="1143093" y="3915141"/>
            <a:ext cx="1559128" cy="345260"/>
          </a:xfrm>
          <a:custGeom>
            <a:avLst/>
            <a:gdLst>
              <a:gd name="connsiteX0" fmla="*/ 0 w 1559128"/>
              <a:gd name="connsiteY0" fmla="*/ 29328 h 293283"/>
              <a:gd name="connsiteX1" fmla="*/ 29328 w 1559128"/>
              <a:gd name="connsiteY1" fmla="*/ 0 h 293283"/>
              <a:gd name="connsiteX2" fmla="*/ 1529800 w 1559128"/>
              <a:gd name="connsiteY2" fmla="*/ 0 h 293283"/>
              <a:gd name="connsiteX3" fmla="*/ 1559128 w 1559128"/>
              <a:gd name="connsiteY3" fmla="*/ 29328 h 293283"/>
              <a:gd name="connsiteX4" fmla="*/ 1559128 w 1559128"/>
              <a:gd name="connsiteY4" fmla="*/ 263955 h 293283"/>
              <a:gd name="connsiteX5" fmla="*/ 1529800 w 1559128"/>
              <a:gd name="connsiteY5" fmla="*/ 293283 h 293283"/>
              <a:gd name="connsiteX6" fmla="*/ 29328 w 1559128"/>
              <a:gd name="connsiteY6" fmla="*/ 293283 h 293283"/>
              <a:gd name="connsiteX7" fmla="*/ 0 w 1559128"/>
              <a:gd name="connsiteY7" fmla="*/ 263955 h 293283"/>
              <a:gd name="connsiteX8" fmla="*/ 0 w 1559128"/>
              <a:gd name="connsiteY8" fmla="*/ 29328 h 293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293283">
                <a:moveTo>
                  <a:pt x="0" y="29328"/>
                </a:moveTo>
                <a:cubicBezTo>
                  <a:pt x="0" y="13131"/>
                  <a:pt x="13131" y="0"/>
                  <a:pt x="29328" y="0"/>
                </a:cubicBezTo>
                <a:lnTo>
                  <a:pt x="1529800" y="0"/>
                </a:lnTo>
                <a:cubicBezTo>
                  <a:pt x="1545997" y="0"/>
                  <a:pt x="1559128" y="13131"/>
                  <a:pt x="1559128" y="29328"/>
                </a:cubicBezTo>
                <a:lnTo>
                  <a:pt x="1559128" y="263955"/>
                </a:lnTo>
                <a:cubicBezTo>
                  <a:pt x="1559128" y="280152"/>
                  <a:pt x="1545997" y="293283"/>
                  <a:pt x="1529800" y="293283"/>
                </a:cubicBezTo>
                <a:lnTo>
                  <a:pt x="29328" y="293283"/>
                </a:lnTo>
                <a:cubicBezTo>
                  <a:pt x="13131" y="293283"/>
                  <a:pt x="0" y="280152"/>
                  <a:pt x="0" y="263955"/>
                </a:cubicBezTo>
                <a:lnTo>
                  <a:pt x="0" y="29328"/>
                </a:lnTo>
                <a:close/>
              </a:path>
            </a:pathLst>
          </a:custGeom>
          <a:solidFill>
            <a:schemeClr val="tx2">
              <a:lumMod val="20000"/>
              <a:lumOff val="80000"/>
              <a:alpha val="7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1450" tIns="23830" rIns="31450" bIns="2383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dirty="0">
                <a:solidFill>
                  <a:schemeClr val="tx1"/>
                </a:solidFill>
              </a:rPr>
              <a:t>Projekt ellenőr</a:t>
            </a:r>
            <a:r>
              <a:rPr lang="hu-HU" sz="1000" b="1" kern="12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99" name="Szabadkézi sokszög 98"/>
          <p:cNvSpPr/>
          <p:nvPr/>
        </p:nvSpPr>
        <p:spPr>
          <a:xfrm>
            <a:off x="8375892" y="3536265"/>
            <a:ext cx="1559128" cy="273567"/>
          </a:xfrm>
          <a:custGeom>
            <a:avLst/>
            <a:gdLst>
              <a:gd name="connsiteX0" fmla="*/ 0 w 1559128"/>
              <a:gd name="connsiteY0" fmla="*/ 55299 h 552994"/>
              <a:gd name="connsiteX1" fmla="*/ 55299 w 1559128"/>
              <a:gd name="connsiteY1" fmla="*/ 0 h 552994"/>
              <a:gd name="connsiteX2" fmla="*/ 1503829 w 1559128"/>
              <a:gd name="connsiteY2" fmla="*/ 0 h 552994"/>
              <a:gd name="connsiteX3" fmla="*/ 1559128 w 1559128"/>
              <a:gd name="connsiteY3" fmla="*/ 55299 h 552994"/>
              <a:gd name="connsiteX4" fmla="*/ 1559128 w 1559128"/>
              <a:gd name="connsiteY4" fmla="*/ 497695 h 552994"/>
              <a:gd name="connsiteX5" fmla="*/ 1503829 w 1559128"/>
              <a:gd name="connsiteY5" fmla="*/ 552994 h 552994"/>
              <a:gd name="connsiteX6" fmla="*/ 55299 w 1559128"/>
              <a:gd name="connsiteY6" fmla="*/ 552994 h 552994"/>
              <a:gd name="connsiteX7" fmla="*/ 0 w 1559128"/>
              <a:gd name="connsiteY7" fmla="*/ 497695 h 552994"/>
              <a:gd name="connsiteX8" fmla="*/ 0 w 1559128"/>
              <a:gd name="connsiteY8" fmla="*/ 55299 h 55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552994">
                <a:moveTo>
                  <a:pt x="0" y="55299"/>
                </a:moveTo>
                <a:cubicBezTo>
                  <a:pt x="0" y="24758"/>
                  <a:pt x="24758" y="0"/>
                  <a:pt x="55299" y="0"/>
                </a:cubicBezTo>
                <a:lnTo>
                  <a:pt x="1503829" y="0"/>
                </a:lnTo>
                <a:cubicBezTo>
                  <a:pt x="1534370" y="0"/>
                  <a:pt x="1559128" y="24758"/>
                  <a:pt x="1559128" y="55299"/>
                </a:cubicBezTo>
                <a:lnTo>
                  <a:pt x="1559128" y="497695"/>
                </a:lnTo>
                <a:cubicBezTo>
                  <a:pt x="1559128" y="528236"/>
                  <a:pt x="1534370" y="552994"/>
                  <a:pt x="1503829" y="552994"/>
                </a:cubicBezTo>
                <a:lnTo>
                  <a:pt x="55299" y="552994"/>
                </a:lnTo>
                <a:cubicBezTo>
                  <a:pt x="24758" y="552994"/>
                  <a:pt x="0" y="528236"/>
                  <a:pt x="0" y="497695"/>
                </a:cubicBezTo>
                <a:lnTo>
                  <a:pt x="0" y="55299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33342" tIns="27627" rIns="33342" bIns="27627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kern="1200" dirty="0"/>
              <a:t> </a:t>
            </a:r>
            <a:r>
              <a:rPr lang="hu-HU" sz="1000" b="1" kern="1200" dirty="0"/>
              <a:t>Épület takarítási csoport</a:t>
            </a:r>
          </a:p>
        </p:txBody>
      </p:sp>
      <p:cxnSp>
        <p:nvCxnSpPr>
          <p:cNvPr id="45" name="Egyenes összekötő 44"/>
          <p:cNvCxnSpPr>
            <a:cxnSpLocks/>
          </p:cNvCxnSpPr>
          <p:nvPr/>
        </p:nvCxnSpPr>
        <p:spPr>
          <a:xfrm flipH="1">
            <a:off x="874398" y="1205797"/>
            <a:ext cx="56290" cy="48487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Lekerekített téglalap 66"/>
          <p:cNvSpPr/>
          <p:nvPr/>
        </p:nvSpPr>
        <p:spPr>
          <a:xfrm>
            <a:off x="410260" y="786528"/>
            <a:ext cx="1728933" cy="41926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000" b="1" dirty="0"/>
              <a:t>Vezetés támogatók</a:t>
            </a:r>
          </a:p>
        </p:txBody>
      </p:sp>
      <p:sp>
        <p:nvSpPr>
          <p:cNvPr id="133" name="Szabadkézi sokszög 132"/>
          <p:cNvSpPr/>
          <p:nvPr/>
        </p:nvSpPr>
        <p:spPr>
          <a:xfrm>
            <a:off x="7513406" y="4474629"/>
            <a:ext cx="1621797" cy="468300"/>
          </a:xfrm>
          <a:custGeom>
            <a:avLst/>
            <a:gdLst>
              <a:gd name="connsiteX0" fmla="*/ 0 w 1559128"/>
              <a:gd name="connsiteY0" fmla="*/ 29328 h 293283"/>
              <a:gd name="connsiteX1" fmla="*/ 29328 w 1559128"/>
              <a:gd name="connsiteY1" fmla="*/ 0 h 293283"/>
              <a:gd name="connsiteX2" fmla="*/ 1529800 w 1559128"/>
              <a:gd name="connsiteY2" fmla="*/ 0 h 293283"/>
              <a:gd name="connsiteX3" fmla="*/ 1559128 w 1559128"/>
              <a:gd name="connsiteY3" fmla="*/ 29328 h 293283"/>
              <a:gd name="connsiteX4" fmla="*/ 1559128 w 1559128"/>
              <a:gd name="connsiteY4" fmla="*/ 263955 h 293283"/>
              <a:gd name="connsiteX5" fmla="*/ 1529800 w 1559128"/>
              <a:gd name="connsiteY5" fmla="*/ 293283 h 293283"/>
              <a:gd name="connsiteX6" fmla="*/ 29328 w 1559128"/>
              <a:gd name="connsiteY6" fmla="*/ 293283 h 293283"/>
              <a:gd name="connsiteX7" fmla="*/ 0 w 1559128"/>
              <a:gd name="connsiteY7" fmla="*/ 263955 h 293283"/>
              <a:gd name="connsiteX8" fmla="*/ 0 w 1559128"/>
              <a:gd name="connsiteY8" fmla="*/ 29328 h 293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293283">
                <a:moveTo>
                  <a:pt x="0" y="29328"/>
                </a:moveTo>
                <a:cubicBezTo>
                  <a:pt x="0" y="13131"/>
                  <a:pt x="13131" y="0"/>
                  <a:pt x="29328" y="0"/>
                </a:cubicBezTo>
                <a:lnTo>
                  <a:pt x="1529800" y="0"/>
                </a:lnTo>
                <a:cubicBezTo>
                  <a:pt x="1545997" y="0"/>
                  <a:pt x="1559128" y="13131"/>
                  <a:pt x="1559128" y="29328"/>
                </a:cubicBezTo>
                <a:lnTo>
                  <a:pt x="1559128" y="263955"/>
                </a:lnTo>
                <a:cubicBezTo>
                  <a:pt x="1559128" y="280152"/>
                  <a:pt x="1545997" y="293283"/>
                  <a:pt x="1529800" y="293283"/>
                </a:cubicBezTo>
                <a:lnTo>
                  <a:pt x="29328" y="293283"/>
                </a:lnTo>
                <a:cubicBezTo>
                  <a:pt x="13131" y="293283"/>
                  <a:pt x="0" y="280152"/>
                  <a:pt x="0" y="263955"/>
                </a:cubicBezTo>
                <a:lnTo>
                  <a:pt x="0" y="29328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31450" tIns="23830" rIns="31450" bIns="2383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dirty="0">
                <a:solidFill>
                  <a:schemeClr val="tx1"/>
                </a:solidFill>
              </a:rPr>
              <a:t>Kegyelet DIVÍZIÓ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dirty="0">
                <a:solidFill>
                  <a:schemeClr val="tx1"/>
                </a:solidFill>
              </a:rPr>
              <a:t>Vadász- Király Edit</a:t>
            </a:r>
          </a:p>
        </p:txBody>
      </p:sp>
      <p:cxnSp>
        <p:nvCxnSpPr>
          <p:cNvPr id="9" name="Egyenes összekötő 8"/>
          <p:cNvCxnSpPr/>
          <p:nvPr/>
        </p:nvCxnSpPr>
        <p:spPr>
          <a:xfrm flipH="1" flipV="1">
            <a:off x="1285101" y="554079"/>
            <a:ext cx="8246744" cy="2215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Lekerekített téglalap 2"/>
          <p:cNvSpPr/>
          <p:nvPr/>
        </p:nvSpPr>
        <p:spPr>
          <a:xfrm>
            <a:off x="1285101" y="1738192"/>
            <a:ext cx="1260000" cy="2880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900" b="1" dirty="0"/>
              <a:t>Közbeszerzés</a:t>
            </a:r>
          </a:p>
        </p:txBody>
      </p:sp>
      <p:sp>
        <p:nvSpPr>
          <p:cNvPr id="4" name="Lekerekített téglalap 3"/>
          <p:cNvSpPr/>
          <p:nvPr/>
        </p:nvSpPr>
        <p:spPr>
          <a:xfrm>
            <a:off x="1285103" y="2017053"/>
            <a:ext cx="1260000" cy="28832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900" b="1" dirty="0"/>
              <a:t>Hibakezelés</a:t>
            </a:r>
          </a:p>
        </p:txBody>
      </p:sp>
      <p:cxnSp>
        <p:nvCxnSpPr>
          <p:cNvPr id="93" name="Egyenes összekötő 92"/>
          <p:cNvCxnSpPr/>
          <p:nvPr/>
        </p:nvCxnSpPr>
        <p:spPr>
          <a:xfrm>
            <a:off x="906120" y="4985754"/>
            <a:ext cx="198000" cy="23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Szabadkézi sokszög 19"/>
          <p:cNvSpPr/>
          <p:nvPr/>
        </p:nvSpPr>
        <p:spPr>
          <a:xfrm>
            <a:off x="1124430" y="5323129"/>
            <a:ext cx="1559128" cy="385069"/>
          </a:xfrm>
          <a:custGeom>
            <a:avLst/>
            <a:gdLst>
              <a:gd name="connsiteX0" fmla="*/ 0 w 1559128"/>
              <a:gd name="connsiteY0" fmla="*/ 29328 h 293283"/>
              <a:gd name="connsiteX1" fmla="*/ 29328 w 1559128"/>
              <a:gd name="connsiteY1" fmla="*/ 0 h 293283"/>
              <a:gd name="connsiteX2" fmla="*/ 1529800 w 1559128"/>
              <a:gd name="connsiteY2" fmla="*/ 0 h 293283"/>
              <a:gd name="connsiteX3" fmla="*/ 1559128 w 1559128"/>
              <a:gd name="connsiteY3" fmla="*/ 29328 h 293283"/>
              <a:gd name="connsiteX4" fmla="*/ 1559128 w 1559128"/>
              <a:gd name="connsiteY4" fmla="*/ 263955 h 293283"/>
              <a:gd name="connsiteX5" fmla="*/ 1529800 w 1559128"/>
              <a:gd name="connsiteY5" fmla="*/ 293283 h 293283"/>
              <a:gd name="connsiteX6" fmla="*/ 29328 w 1559128"/>
              <a:gd name="connsiteY6" fmla="*/ 293283 h 293283"/>
              <a:gd name="connsiteX7" fmla="*/ 0 w 1559128"/>
              <a:gd name="connsiteY7" fmla="*/ 263955 h 293283"/>
              <a:gd name="connsiteX8" fmla="*/ 0 w 1559128"/>
              <a:gd name="connsiteY8" fmla="*/ 29328 h 293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293283">
                <a:moveTo>
                  <a:pt x="0" y="29328"/>
                </a:moveTo>
                <a:cubicBezTo>
                  <a:pt x="0" y="13131"/>
                  <a:pt x="13131" y="0"/>
                  <a:pt x="29328" y="0"/>
                </a:cubicBezTo>
                <a:lnTo>
                  <a:pt x="1529800" y="0"/>
                </a:lnTo>
                <a:cubicBezTo>
                  <a:pt x="1545997" y="0"/>
                  <a:pt x="1559128" y="13131"/>
                  <a:pt x="1559128" y="29328"/>
                </a:cubicBezTo>
                <a:lnTo>
                  <a:pt x="1559128" y="263955"/>
                </a:lnTo>
                <a:cubicBezTo>
                  <a:pt x="1559128" y="280152"/>
                  <a:pt x="1545997" y="293283"/>
                  <a:pt x="1529800" y="293283"/>
                </a:cubicBezTo>
                <a:lnTo>
                  <a:pt x="29328" y="293283"/>
                </a:lnTo>
                <a:cubicBezTo>
                  <a:pt x="13131" y="293283"/>
                  <a:pt x="0" y="280152"/>
                  <a:pt x="0" y="263955"/>
                </a:cubicBezTo>
                <a:lnTo>
                  <a:pt x="0" y="29328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31450" tIns="23830" rIns="31450" bIns="2383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dirty="0">
                <a:solidFill>
                  <a:schemeClr val="tx1"/>
                </a:solidFill>
              </a:rPr>
              <a:t>Értékesítési csoport (programszervezés)</a:t>
            </a:r>
            <a:endParaRPr lang="hu-HU" sz="1000" b="1" kern="1200" dirty="0">
              <a:solidFill>
                <a:schemeClr val="tx1"/>
              </a:solidFill>
            </a:endParaRPr>
          </a:p>
        </p:txBody>
      </p:sp>
      <p:sp>
        <p:nvSpPr>
          <p:cNvPr id="145" name="Szabadkézi sokszög 144"/>
          <p:cNvSpPr/>
          <p:nvPr/>
        </p:nvSpPr>
        <p:spPr>
          <a:xfrm>
            <a:off x="7502371" y="5062556"/>
            <a:ext cx="1628729" cy="451889"/>
          </a:xfrm>
          <a:custGeom>
            <a:avLst/>
            <a:gdLst>
              <a:gd name="connsiteX0" fmla="*/ 0 w 1559128"/>
              <a:gd name="connsiteY0" fmla="*/ 29328 h 293283"/>
              <a:gd name="connsiteX1" fmla="*/ 29328 w 1559128"/>
              <a:gd name="connsiteY1" fmla="*/ 0 h 293283"/>
              <a:gd name="connsiteX2" fmla="*/ 1529800 w 1559128"/>
              <a:gd name="connsiteY2" fmla="*/ 0 h 293283"/>
              <a:gd name="connsiteX3" fmla="*/ 1559128 w 1559128"/>
              <a:gd name="connsiteY3" fmla="*/ 29328 h 293283"/>
              <a:gd name="connsiteX4" fmla="*/ 1559128 w 1559128"/>
              <a:gd name="connsiteY4" fmla="*/ 263955 h 293283"/>
              <a:gd name="connsiteX5" fmla="*/ 1529800 w 1559128"/>
              <a:gd name="connsiteY5" fmla="*/ 293283 h 293283"/>
              <a:gd name="connsiteX6" fmla="*/ 29328 w 1559128"/>
              <a:gd name="connsiteY6" fmla="*/ 293283 h 293283"/>
              <a:gd name="connsiteX7" fmla="*/ 0 w 1559128"/>
              <a:gd name="connsiteY7" fmla="*/ 263955 h 293283"/>
              <a:gd name="connsiteX8" fmla="*/ 0 w 1559128"/>
              <a:gd name="connsiteY8" fmla="*/ 29328 h 293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293283">
                <a:moveTo>
                  <a:pt x="0" y="29328"/>
                </a:moveTo>
                <a:cubicBezTo>
                  <a:pt x="0" y="13131"/>
                  <a:pt x="13131" y="0"/>
                  <a:pt x="29328" y="0"/>
                </a:cubicBezTo>
                <a:lnTo>
                  <a:pt x="1529800" y="0"/>
                </a:lnTo>
                <a:cubicBezTo>
                  <a:pt x="1545997" y="0"/>
                  <a:pt x="1559128" y="13131"/>
                  <a:pt x="1559128" y="29328"/>
                </a:cubicBezTo>
                <a:lnTo>
                  <a:pt x="1559128" y="263955"/>
                </a:lnTo>
                <a:cubicBezTo>
                  <a:pt x="1559128" y="280152"/>
                  <a:pt x="1545997" y="293283"/>
                  <a:pt x="1529800" y="293283"/>
                </a:cubicBezTo>
                <a:lnTo>
                  <a:pt x="29328" y="293283"/>
                </a:lnTo>
                <a:cubicBezTo>
                  <a:pt x="13131" y="293283"/>
                  <a:pt x="0" y="280152"/>
                  <a:pt x="0" y="263955"/>
                </a:cubicBezTo>
                <a:lnTo>
                  <a:pt x="0" y="29328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31450" tIns="23830" rIns="31450" bIns="2383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kern="1200" dirty="0">
                <a:solidFill>
                  <a:schemeClr val="tx1"/>
                </a:solidFill>
              </a:rPr>
              <a:t>Kegyeleti központ</a:t>
            </a:r>
          </a:p>
        </p:txBody>
      </p:sp>
      <p:sp>
        <p:nvSpPr>
          <p:cNvPr id="8" name="Szabadkézi sokszög 7"/>
          <p:cNvSpPr/>
          <p:nvPr/>
        </p:nvSpPr>
        <p:spPr>
          <a:xfrm>
            <a:off x="7513405" y="5652717"/>
            <a:ext cx="1599415" cy="270717"/>
          </a:xfrm>
          <a:custGeom>
            <a:avLst/>
            <a:gdLst>
              <a:gd name="connsiteX0" fmla="*/ 0 w 1559128"/>
              <a:gd name="connsiteY0" fmla="*/ 29328 h 293283"/>
              <a:gd name="connsiteX1" fmla="*/ 29328 w 1559128"/>
              <a:gd name="connsiteY1" fmla="*/ 0 h 293283"/>
              <a:gd name="connsiteX2" fmla="*/ 1529800 w 1559128"/>
              <a:gd name="connsiteY2" fmla="*/ 0 h 293283"/>
              <a:gd name="connsiteX3" fmla="*/ 1559128 w 1559128"/>
              <a:gd name="connsiteY3" fmla="*/ 29328 h 293283"/>
              <a:gd name="connsiteX4" fmla="*/ 1559128 w 1559128"/>
              <a:gd name="connsiteY4" fmla="*/ 263955 h 293283"/>
              <a:gd name="connsiteX5" fmla="*/ 1529800 w 1559128"/>
              <a:gd name="connsiteY5" fmla="*/ 293283 h 293283"/>
              <a:gd name="connsiteX6" fmla="*/ 29328 w 1559128"/>
              <a:gd name="connsiteY6" fmla="*/ 293283 h 293283"/>
              <a:gd name="connsiteX7" fmla="*/ 0 w 1559128"/>
              <a:gd name="connsiteY7" fmla="*/ 263955 h 293283"/>
              <a:gd name="connsiteX8" fmla="*/ 0 w 1559128"/>
              <a:gd name="connsiteY8" fmla="*/ 29328 h 293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293283">
                <a:moveTo>
                  <a:pt x="0" y="29328"/>
                </a:moveTo>
                <a:cubicBezTo>
                  <a:pt x="0" y="13131"/>
                  <a:pt x="13131" y="0"/>
                  <a:pt x="29328" y="0"/>
                </a:cubicBezTo>
                <a:lnTo>
                  <a:pt x="1529800" y="0"/>
                </a:lnTo>
                <a:cubicBezTo>
                  <a:pt x="1545997" y="0"/>
                  <a:pt x="1559128" y="13131"/>
                  <a:pt x="1559128" y="29328"/>
                </a:cubicBezTo>
                <a:lnTo>
                  <a:pt x="1559128" y="263955"/>
                </a:lnTo>
                <a:cubicBezTo>
                  <a:pt x="1559128" y="280152"/>
                  <a:pt x="1545997" y="293283"/>
                  <a:pt x="1529800" y="293283"/>
                </a:cubicBezTo>
                <a:lnTo>
                  <a:pt x="29328" y="293283"/>
                </a:lnTo>
                <a:cubicBezTo>
                  <a:pt x="13131" y="293283"/>
                  <a:pt x="0" y="280152"/>
                  <a:pt x="0" y="263955"/>
                </a:cubicBezTo>
                <a:lnTo>
                  <a:pt x="0" y="29328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31450" tIns="23830" rIns="31450" bIns="2383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kern="1200" dirty="0">
                <a:solidFill>
                  <a:schemeClr val="tx1"/>
                </a:solidFill>
              </a:rPr>
              <a:t>FMÖ Temetkezési Kft. </a:t>
            </a:r>
          </a:p>
        </p:txBody>
      </p:sp>
      <p:sp>
        <p:nvSpPr>
          <p:cNvPr id="24" name="Szabadkézi sokszög 23"/>
          <p:cNvSpPr/>
          <p:nvPr/>
        </p:nvSpPr>
        <p:spPr>
          <a:xfrm>
            <a:off x="5062330" y="3793262"/>
            <a:ext cx="1511637" cy="364996"/>
          </a:xfrm>
          <a:custGeom>
            <a:avLst/>
            <a:gdLst>
              <a:gd name="connsiteX0" fmla="*/ 0 w 1559128"/>
              <a:gd name="connsiteY0" fmla="*/ 29328 h 293283"/>
              <a:gd name="connsiteX1" fmla="*/ 29328 w 1559128"/>
              <a:gd name="connsiteY1" fmla="*/ 0 h 293283"/>
              <a:gd name="connsiteX2" fmla="*/ 1529800 w 1559128"/>
              <a:gd name="connsiteY2" fmla="*/ 0 h 293283"/>
              <a:gd name="connsiteX3" fmla="*/ 1559128 w 1559128"/>
              <a:gd name="connsiteY3" fmla="*/ 29328 h 293283"/>
              <a:gd name="connsiteX4" fmla="*/ 1559128 w 1559128"/>
              <a:gd name="connsiteY4" fmla="*/ 263955 h 293283"/>
              <a:gd name="connsiteX5" fmla="*/ 1529800 w 1559128"/>
              <a:gd name="connsiteY5" fmla="*/ 293283 h 293283"/>
              <a:gd name="connsiteX6" fmla="*/ 29328 w 1559128"/>
              <a:gd name="connsiteY6" fmla="*/ 293283 h 293283"/>
              <a:gd name="connsiteX7" fmla="*/ 0 w 1559128"/>
              <a:gd name="connsiteY7" fmla="*/ 263955 h 293283"/>
              <a:gd name="connsiteX8" fmla="*/ 0 w 1559128"/>
              <a:gd name="connsiteY8" fmla="*/ 29328 h 293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293283">
                <a:moveTo>
                  <a:pt x="0" y="29328"/>
                </a:moveTo>
                <a:cubicBezTo>
                  <a:pt x="0" y="13131"/>
                  <a:pt x="13131" y="0"/>
                  <a:pt x="29328" y="0"/>
                </a:cubicBezTo>
                <a:lnTo>
                  <a:pt x="1529800" y="0"/>
                </a:lnTo>
                <a:cubicBezTo>
                  <a:pt x="1545997" y="0"/>
                  <a:pt x="1559128" y="13131"/>
                  <a:pt x="1559128" y="29328"/>
                </a:cubicBezTo>
                <a:lnTo>
                  <a:pt x="1559128" y="263955"/>
                </a:lnTo>
                <a:cubicBezTo>
                  <a:pt x="1559128" y="280152"/>
                  <a:pt x="1545997" y="293283"/>
                  <a:pt x="1529800" y="293283"/>
                </a:cubicBezTo>
                <a:lnTo>
                  <a:pt x="29328" y="293283"/>
                </a:lnTo>
                <a:cubicBezTo>
                  <a:pt x="13131" y="293283"/>
                  <a:pt x="0" y="280152"/>
                  <a:pt x="0" y="263955"/>
                </a:cubicBezTo>
                <a:lnTo>
                  <a:pt x="0" y="29328"/>
                </a:lnTo>
                <a:close/>
              </a:path>
            </a:pathLst>
          </a:cu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31450" tIns="23830" rIns="31450" bIns="2383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kern="1200" dirty="0">
                <a:solidFill>
                  <a:schemeClr val="tx1"/>
                </a:solidFill>
              </a:rPr>
              <a:t>Parkolási és jegyellenőrzési csoport</a:t>
            </a:r>
          </a:p>
        </p:txBody>
      </p:sp>
      <p:cxnSp>
        <p:nvCxnSpPr>
          <p:cNvPr id="112" name="Egyenes összekötő 111"/>
          <p:cNvCxnSpPr/>
          <p:nvPr/>
        </p:nvCxnSpPr>
        <p:spPr>
          <a:xfrm rot="5400000">
            <a:off x="3880473" y="2882572"/>
            <a:ext cx="106049" cy="794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4" name="Egyenes összekötő 113"/>
          <p:cNvCxnSpPr/>
          <p:nvPr/>
        </p:nvCxnSpPr>
        <p:spPr>
          <a:xfrm rot="5400000">
            <a:off x="3867515" y="3745961"/>
            <a:ext cx="146922" cy="109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50" name="Egyenes összekötő 149"/>
          <p:cNvCxnSpPr/>
          <p:nvPr/>
        </p:nvCxnSpPr>
        <p:spPr>
          <a:xfrm rot="5400000">
            <a:off x="10338234" y="3049364"/>
            <a:ext cx="153794" cy="800"/>
          </a:xfrm>
          <a:prstGeom prst="line">
            <a:avLst/>
          </a:prstGeom>
          <a:ln>
            <a:solidFill>
              <a:srgbClr val="FFFF66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51" name="Egyenes összekötő 150"/>
          <p:cNvCxnSpPr/>
          <p:nvPr/>
        </p:nvCxnSpPr>
        <p:spPr>
          <a:xfrm rot="5400000">
            <a:off x="10709431" y="2776761"/>
            <a:ext cx="148313" cy="2992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" name="Lekerekített téglalap 1"/>
          <p:cNvSpPr/>
          <p:nvPr/>
        </p:nvSpPr>
        <p:spPr>
          <a:xfrm>
            <a:off x="5035058" y="1268875"/>
            <a:ext cx="1528862" cy="197794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000" b="1" dirty="0"/>
              <a:t>Közlekedési DIVÍZIÓ</a:t>
            </a:r>
          </a:p>
          <a:p>
            <a:pPr algn="ctr"/>
            <a:r>
              <a:rPr lang="hu-HU" sz="1000" b="1" dirty="0"/>
              <a:t>Lángi Judit</a:t>
            </a:r>
          </a:p>
          <a:p>
            <a:pPr marL="171450" lvl="0" indent="-171450" algn="ctr" defTabSz="400050">
              <a:lnSpc>
                <a:spcPct val="150000"/>
              </a:lnSpc>
              <a:spcBef>
                <a:spcPct val="0"/>
              </a:spcBef>
              <a:buFontTx/>
              <a:buChar char="-"/>
            </a:pPr>
            <a:r>
              <a:rPr lang="hu-HU" sz="1000" dirty="0"/>
              <a:t>útjavítás ellenőrzés</a:t>
            </a:r>
          </a:p>
          <a:p>
            <a:pPr marL="171450" lvl="0" indent="-171450" algn="ctr" defTabSz="400050">
              <a:lnSpc>
                <a:spcPct val="150000"/>
              </a:lnSpc>
              <a:spcBef>
                <a:spcPct val="0"/>
              </a:spcBef>
              <a:buFontTx/>
              <a:buChar char="-"/>
            </a:pPr>
            <a:r>
              <a:rPr lang="hu-HU" sz="1000" dirty="0"/>
              <a:t>Forgalomtechnika</a:t>
            </a:r>
          </a:p>
          <a:p>
            <a:pPr marL="171450" lvl="0" indent="-171450" algn="ctr" defTabSz="400050">
              <a:lnSpc>
                <a:spcPct val="150000"/>
              </a:lnSpc>
              <a:spcBef>
                <a:spcPct val="0"/>
              </a:spcBef>
              <a:buFontTx/>
              <a:buChar char="-"/>
            </a:pPr>
            <a:r>
              <a:rPr lang="hu-HU" sz="1000" dirty="0"/>
              <a:t>műszaki ellenőrzés</a:t>
            </a:r>
          </a:p>
          <a:p>
            <a:pPr marL="171450" lvl="0" indent="-171450" algn="ctr" defTabSz="400050">
              <a:lnSpc>
                <a:spcPct val="150000"/>
              </a:lnSpc>
              <a:spcBef>
                <a:spcPct val="0"/>
              </a:spcBef>
              <a:buFontTx/>
              <a:buChar char="-"/>
            </a:pPr>
            <a:r>
              <a:rPr lang="hu-HU" sz="1000" dirty="0"/>
              <a:t>Hó/síkosság mentesítés</a:t>
            </a:r>
          </a:p>
          <a:p>
            <a:pPr marL="171450" lvl="0" indent="-171450" algn="ctr" defTabSz="400050">
              <a:lnSpc>
                <a:spcPct val="150000"/>
              </a:lnSpc>
              <a:spcBef>
                <a:spcPct val="0"/>
              </a:spcBef>
              <a:buFontTx/>
              <a:buChar char="-"/>
            </a:pPr>
            <a:r>
              <a:rPr lang="hu-HU" sz="1000" dirty="0"/>
              <a:t>Útügyelet</a:t>
            </a:r>
          </a:p>
        </p:txBody>
      </p:sp>
      <p:cxnSp>
        <p:nvCxnSpPr>
          <p:cNvPr id="62" name="Egyenes összekötő 61"/>
          <p:cNvCxnSpPr/>
          <p:nvPr/>
        </p:nvCxnSpPr>
        <p:spPr>
          <a:xfrm>
            <a:off x="886673" y="5481430"/>
            <a:ext cx="198000" cy="23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Egyenes összekötő 62"/>
          <p:cNvCxnSpPr/>
          <p:nvPr/>
        </p:nvCxnSpPr>
        <p:spPr>
          <a:xfrm rot="5400000">
            <a:off x="3866417" y="4697088"/>
            <a:ext cx="146922" cy="109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5" name="Lefelé nyíl 14"/>
          <p:cNvSpPr/>
          <p:nvPr/>
        </p:nvSpPr>
        <p:spPr>
          <a:xfrm>
            <a:off x="4844385" y="1035754"/>
            <a:ext cx="208147" cy="4131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25" name="Egyenes összekötő 24"/>
          <p:cNvCxnSpPr>
            <a:endCxn id="67" idx="0"/>
          </p:cNvCxnSpPr>
          <p:nvPr/>
        </p:nvCxnSpPr>
        <p:spPr>
          <a:xfrm flipH="1">
            <a:off x="1274727" y="554079"/>
            <a:ext cx="10374" cy="23244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Lekerekített téglalap 17"/>
          <p:cNvSpPr/>
          <p:nvPr/>
        </p:nvSpPr>
        <p:spPr>
          <a:xfrm>
            <a:off x="3212688" y="5340473"/>
            <a:ext cx="1541372" cy="53685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050" b="1" dirty="0"/>
              <a:t>Informatikai csoport  </a:t>
            </a:r>
          </a:p>
          <a:p>
            <a:pPr marL="171450" indent="-171450" algn="ctr">
              <a:buFontTx/>
              <a:buChar char="-"/>
            </a:pPr>
            <a:r>
              <a:rPr lang="hu-HU" sz="1000" dirty="0"/>
              <a:t>térinformatika</a:t>
            </a:r>
          </a:p>
          <a:p>
            <a:pPr marL="171450" indent="-171450" algn="ctr">
              <a:buFontTx/>
              <a:buChar char="-"/>
            </a:pPr>
            <a:r>
              <a:rPr lang="hu-HU" sz="1000" dirty="0"/>
              <a:t>vagyonkataszter</a:t>
            </a:r>
          </a:p>
        </p:txBody>
      </p:sp>
      <p:cxnSp>
        <p:nvCxnSpPr>
          <p:cNvPr id="34" name="Egyenes összekötő 33"/>
          <p:cNvCxnSpPr/>
          <p:nvPr/>
        </p:nvCxnSpPr>
        <p:spPr>
          <a:xfrm>
            <a:off x="3938805" y="5144483"/>
            <a:ext cx="1" cy="19599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73" name="Lekerekített téglalap 72"/>
          <p:cNvSpPr/>
          <p:nvPr/>
        </p:nvSpPr>
        <p:spPr>
          <a:xfrm>
            <a:off x="3230962" y="2161215"/>
            <a:ext cx="1523098" cy="66872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050" b="1" dirty="0"/>
              <a:t>Pénzügy csoport</a:t>
            </a:r>
          </a:p>
          <a:p>
            <a:pPr algn="ctr"/>
            <a:r>
              <a:rPr lang="hu-HU" sz="1000" dirty="0"/>
              <a:t>- pénzügy</a:t>
            </a:r>
          </a:p>
          <a:p>
            <a:pPr algn="ctr"/>
            <a:r>
              <a:rPr lang="hu-HU" sz="1000" dirty="0"/>
              <a:t>- könyvelés</a:t>
            </a:r>
          </a:p>
        </p:txBody>
      </p:sp>
      <p:cxnSp>
        <p:nvCxnSpPr>
          <p:cNvPr id="75" name="Egyenes összekötő 74"/>
          <p:cNvCxnSpPr/>
          <p:nvPr/>
        </p:nvCxnSpPr>
        <p:spPr>
          <a:xfrm>
            <a:off x="3933100" y="1984701"/>
            <a:ext cx="0" cy="17651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74" name="Szabadkézi sokszög 73"/>
          <p:cNvSpPr/>
          <p:nvPr/>
        </p:nvSpPr>
        <p:spPr>
          <a:xfrm>
            <a:off x="5772802" y="5728799"/>
            <a:ext cx="1559128" cy="396000"/>
          </a:xfrm>
          <a:custGeom>
            <a:avLst/>
            <a:gdLst>
              <a:gd name="connsiteX0" fmla="*/ 0 w 1559128"/>
              <a:gd name="connsiteY0" fmla="*/ 55299 h 552994"/>
              <a:gd name="connsiteX1" fmla="*/ 55299 w 1559128"/>
              <a:gd name="connsiteY1" fmla="*/ 0 h 552994"/>
              <a:gd name="connsiteX2" fmla="*/ 1503829 w 1559128"/>
              <a:gd name="connsiteY2" fmla="*/ 0 h 552994"/>
              <a:gd name="connsiteX3" fmla="*/ 1559128 w 1559128"/>
              <a:gd name="connsiteY3" fmla="*/ 55299 h 552994"/>
              <a:gd name="connsiteX4" fmla="*/ 1559128 w 1559128"/>
              <a:gd name="connsiteY4" fmla="*/ 497695 h 552994"/>
              <a:gd name="connsiteX5" fmla="*/ 1503829 w 1559128"/>
              <a:gd name="connsiteY5" fmla="*/ 552994 h 552994"/>
              <a:gd name="connsiteX6" fmla="*/ 55299 w 1559128"/>
              <a:gd name="connsiteY6" fmla="*/ 552994 h 552994"/>
              <a:gd name="connsiteX7" fmla="*/ 0 w 1559128"/>
              <a:gd name="connsiteY7" fmla="*/ 497695 h 552994"/>
              <a:gd name="connsiteX8" fmla="*/ 0 w 1559128"/>
              <a:gd name="connsiteY8" fmla="*/ 55299 h 55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552994">
                <a:moveTo>
                  <a:pt x="0" y="55299"/>
                </a:moveTo>
                <a:cubicBezTo>
                  <a:pt x="0" y="24758"/>
                  <a:pt x="24758" y="0"/>
                  <a:pt x="55299" y="0"/>
                </a:cubicBezTo>
                <a:lnTo>
                  <a:pt x="1503829" y="0"/>
                </a:lnTo>
                <a:cubicBezTo>
                  <a:pt x="1534370" y="0"/>
                  <a:pt x="1559128" y="24758"/>
                  <a:pt x="1559128" y="55299"/>
                </a:cubicBezTo>
                <a:lnTo>
                  <a:pt x="1559128" y="497695"/>
                </a:lnTo>
                <a:cubicBezTo>
                  <a:pt x="1559128" y="528236"/>
                  <a:pt x="1534370" y="552994"/>
                  <a:pt x="1503829" y="552994"/>
                </a:cubicBezTo>
                <a:lnTo>
                  <a:pt x="55299" y="552994"/>
                </a:lnTo>
                <a:cubicBezTo>
                  <a:pt x="24758" y="552994"/>
                  <a:pt x="0" y="528236"/>
                  <a:pt x="0" y="497695"/>
                </a:cubicBezTo>
                <a:lnTo>
                  <a:pt x="0" y="55299"/>
                </a:lnTo>
                <a:close/>
              </a:path>
            </a:pathLst>
          </a:custGeom>
          <a:solidFill>
            <a:srgbClr val="92D050"/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33342" tIns="27627" rIns="33342" bIns="27627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dirty="0"/>
              <a:t>Közterületi takarítás</a:t>
            </a:r>
            <a:endParaRPr lang="hu-HU" sz="1000" dirty="0"/>
          </a:p>
        </p:txBody>
      </p:sp>
      <p:sp>
        <p:nvSpPr>
          <p:cNvPr id="76" name="Szabadkézi sokszög 75"/>
          <p:cNvSpPr/>
          <p:nvPr/>
        </p:nvSpPr>
        <p:spPr>
          <a:xfrm>
            <a:off x="5048255" y="3364211"/>
            <a:ext cx="1559128" cy="270891"/>
          </a:xfrm>
          <a:custGeom>
            <a:avLst/>
            <a:gdLst>
              <a:gd name="connsiteX0" fmla="*/ 0 w 1559128"/>
              <a:gd name="connsiteY0" fmla="*/ 55299 h 552994"/>
              <a:gd name="connsiteX1" fmla="*/ 55299 w 1559128"/>
              <a:gd name="connsiteY1" fmla="*/ 0 h 552994"/>
              <a:gd name="connsiteX2" fmla="*/ 1503829 w 1559128"/>
              <a:gd name="connsiteY2" fmla="*/ 0 h 552994"/>
              <a:gd name="connsiteX3" fmla="*/ 1559128 w 1559128"/>
              <a:gd name="connsiteY3" fmla="*/ 55299 h 552994"/>
              <a:gd name="connsiteX4" fmla="*/ 1559128 w 1559128"/>
              <a:gd name="connsiteY4" fmla="*/ 497695 h 552994"/>
              <a:gd name="connsiteX5" fmla="*/ 1503829 w 1559128"/>
              <a:gd name="connsiteY5" fmla="*/ 552994 h 552994"/>
              <a:gd name="connsiteX6" fmla="*/ 55299 w 1559128"/>
              <a:gd name="connsiteY6" fmla="*/ 552994 h 552994"/>
              <a:gd name="connsiteX7" fmla="*/ 0 w 1559128"/>
              <a:gd name="connsiteY7" fmla="*/ 497695 h 552994"/>
              <a:gd name="connsiteX8" fmla="*/ 0 w 1559128"/>
              <a:gd name="connsiteY8" fmla="*/ 55299 h 55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552994">
                <a:moveTo>
                  <a:pt x="0" y="55299"/>
                </a:moveTo>
                <a:cubicBezTo>
                  <a:pt x="0" y="24758"/>
                  <a:pt x="24758" y="0"/>
                  <a:pt x="55299" y="0"/>
                </a:cubicBezTo>
                <a:lnTo>
                  <a:pt x="1503829" y="0"/>
                </a:lnTo>
                <a:cubicBezTo>
                  <a:pt x="1534370" y="0"/>
                  <a:pt x="1559128" y="24758"/>
                  <a:pt x="1559128" y="55299"/>
                </a:cubicBezTo>
                <a:lnTo>
                  <a:pt x="1559128" y="497695"/>
                </a:lnTo>
                <a:cubicBezTo>
                  <a:pt x="1559128" y="528236"/>
                  <a:pt x="1534370" y="552994"/>
                  <a:pt x="1503829" y="552994"/>
                </a:cubicBezTo>
                <a:lnTo>
                  <a:pt x="55299" y="552994"/>
                </a:lnTo>
                <a:cubicBezTo>
                  <a:pt x="24758" y="552994"/>
                  <a:pt x="0" y="528236"/>
                  <a:pt x="0" y="497695"/>
                </a:cubicBezTo>
                <a:lnTo>
                  <a:pt x="0" y="55299"/>
                </a:lnTo>
                <a:close/>
              </a:path>
            </a:pathLst>
          </a:cu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33342" tIns="27627" rIns="33342" bIns="27627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kern="1200" dirty="0"/>
              <a:t>Belvízrendezés csoport</a:t>
            </a:r>
            <a:br>
              <a:rPr lang="hu-HU" sz="1000" b="1" kern="1200" dirty="0"/>
            </a:br>
            <a:r>
              <a:rPr lang="hu-HU" sz="1000" kern="1200" dirty="0"/>
              <a:t>- vízkárelhárítás</a:t>
            </a:r>
          </a:p>
        </p:txBody>
      </p:sp>
      <p:sp>
        <p:nvSpPr>
          <p:cNvPr id="29" name="Téglalap 28">
            <a:extLst>
              <a:ext uri="{FF2B5EF4-FFF2-40B4-BE49-F238E27FC236}">
                <a16:creationId xmlns:a16="http://schemas.microsoft.com/office/drawing/2014/main" id="{9DAE0033-CCE4-41BF-BAEC-8F1B68E548FA}"/>
              </a:ext>
            </a:extLst>
          </p:cNvPr>
          <p:cNvSpPr/>
          <p:nvPr/>
        </p:nvSpPr>
        <p:spPr>
          <a:xfrm>
            <a:off x="1112868" y="5866508"/>
            <a:ext cx="1541371" cy="3412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000" b="1" dirty="0"/>
              <a:t>Rendezvény-technikai</a:t>
            </a:r>
            <a:r>
              <a:rPr lang="hu-HU" sz="1000" dirty="0"/>
              <a:t> </a:t>
            </a:r>
            <a:r>
              <a:rPr lang="hu-HU" sz="1000" b="1" dirty="0"/>
              <a:t>csoport</a:t>
            </a:r>
          </a:p>
        </p:txBody>
      </p:sp>
      <p:sp>
        <p:nvSpPr>
          <p:cNvPr id="46" name="Nyíl: lefelé mutató 45">
            <a:extLst>
              <a:ext uri="{FF2B5EF4-FFF2-40B4-BE49-F238E27FC236}">
                <a16:creationId xmlns:a16="http://schemas.microsoft.com/office/drawing/2014/main" id="{CAE29ECD-532F-40F6-B3E5-900303B52AE9}"/>
              </a:ext>
            </a:extLst>
          </p:cNvPr>
          <p:cNvSpPr/>
          <p:nvPr/>
        </p:nvSpPr>
        <p:spPr>
          <a:xfrm>
            <a:off x="7342884" y="1043721"/>
            <a:ext cx="159488" cy="33635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200" dirty="0"/>
          </a:p>
        </p:txBody>
      </p:sp>
      <p:cxnSp>
        <p:nvCxnSpPr>
          <p:cNvPr id="51" name="Egyenes összekötő 50">
            <a:extLst>
              <a:ext uri="{FF2B5EF4-FFF2-40B4-BE49-F238E27FC236}">
                <a16:creationId xmlns:a16="http://schemas.microsoft.com/office/drawing/2014/main" id="{19CB56E7-D560-4BC5-9BEF-AF2DB33B7E92}"/>
              </a:ext>
            </a:extLst>
          </p:cNvPr>
          <p:cNvCxnSpPr>
            <a:cxnSpLocks/>
            <a:endCxn id="29" idx="1"/>
          </p:cNvCxnSpPr>
          <p:nvPr/>
        </p:nvCxnSpPr>
        <p:spPr>
          <a:xfrm>
            <a:off x="886673" y="6037134"/>
            <a:ext cx="2261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Nyíl: lefelé mutató 26">
            <a:extLst>
              <a:ext uri="{FF2B5EF4-FFF2-40B4-BE49-F238E27FC236}">
                <a16:creationId xmlns:a16="http://schemas.microsoft.com/office/drawing/2014/main" id="{9C04C98D-0906-4E8B-BF2B-894D1C6BC4AF}"/>
              </a:ext>
            </a:extLst>
          </p:cNvPr>
          <p:cNvSpPr/>
          <p:nvPr/>
        </p:nvSpPr>
        <p:spPr>
          <a:xfrm>
            <a:off x="9847684" y="1066800"/>
            <a:ext cx="216000" cy="1991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7" name="Szabadkézi sokszög 98">
            <a:extLst>
              <a:ext uri="{FF2B5EF4-FFF2-40B4-BE49-F238E27FC236}">
                <a16:creationId xmlns:a16="http://schemas.microsoft.com/office/drawing/2014/main" id="{6C5CA052-EEC6-48F8-9BB8-F06C5755EDD9}"/>
              </a:ext>
            </a:extLst>
          </p:cNvPr>
          <p:cNvSpPr/>
          <p:nvPr/>
        </p:nvSpPr>
        <p:spPr>
          <a:xfrm>
            <a:off x="8396556" y="3919854"/>
            <a:ext cx="1559128" cy="273567"/>
          </a:xfrm>
          <a:custGeom>
            <a:avLst/>
            <a:gdLst>
              <a:gd name="connsiteX0" fmla="*/ 0 w 1559128"/>
              <a:gd name="connsiteY0" fmla="*/ 55299 h 552994"/>
              <a:gd name="connsiteX1" fmla="*/ 55299 w 1559128"/>
              <a:gd name="connsiteY1" fmla="*/ 0 h 552994"/>
              <a:gd name="connsiteX2" fmla="*/ 1503829 w 1559128"/>
              <a:gd name="connsiteY2" fmla="*/ 0 h 552994"/>
              <a:gd name="connsiteX3" fmla="*/ 1559128 w 1559128"/>
              <a:gd name="connsiteY3" fmla="*/ 55299 h 552994"/>
              <a:gd name="connsiteX4" fmla="*/ 1559128 w 1559128"/>
              <a:gd name="connsiteY4" fmla="*/ 497695 h 552994"/>
              <a:gd name="connsiteX5" fmla="*/ 1503829 w 1559128"/>
              <a:gd name="connsiteY5" fmla="*/ 552994 h 552994"/>
              <a:gd name="connsiteX6" fmla="*/ 55299 w 1559128"/>
              <a:gd name="connsiteY6" fmla="*/ 552994 h 552994"/>
              <a:gd name="connsiteX7" fmla="*/ 0 w 1559128"/>
              <a:gd name="connsiteY7" fmla="*/ 497695 h 552994"/>
              <a:gd name="connsiteX8" fmla="*/ 0 w 1559128"/>
              <a:gd name="connsiteY8" fmla="*/ 55299 h 55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552994">
                <a:moveTo>
                  <a:pt x="0" y="55299"/>
                </a:moveTo>
                <a:cubicBezTo>
                  <a:pt x="0" y="24758"/>
                  <a:pt x="24758" y="0"/>
                  <a:pt x="55299" y="0"/>
                </a:cubicBezTo>
                <a:lnTo>
                  <a:pt x="1503829" y="0"/>
                </a:lnTo>
                <a:cubicBezTo>
                  <a:pt x="1534370" y="0"/>
                  <a:pt x="1559128" y="24758"/>
                  <a:pt x="1559128" y="55299"/>
                </a:cubicBezTo>
                <a:lnTo>
                  <a:pt x="1559128" y="497695"/>
                </a:lnTo>
                <a:cubicBezTo>
                  <a:pt x="1559128" y="528236"/>
                  <a:pt x="1534370" y="552994"/>
                  <a:pt x="1503829" y="552994"/>
                </a:cubicBezTo>
                <a:lnTo>
                  <a:pt x="55299" y="552994"/>
                </a:lnTo>
                <a:cubicBezTo>
                  <a:pt x="24758" y="552994"/>
                  <a:pt x="0" y="528236"/>
                  <a:pt x="0" y="497695"/>
                </a:cubicBezTo>
                <a:lnTo>
                  <a:pt x="0" y="55299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33342" tIns="27627" rIns="33342" bIns="27627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kern="1200" dirty="0"/>
              <a:t> </a:t>
            </a:r>
            <a:r>
              <a:rPr lang="hu-HU" sz="1000" b="1" kern="1200" dirty="0"/>
              <a:t>Rendészeti csoport</a:t>
            </a:r>
          </a:p>
        </p:txBody>
      </p:sp>
    </p:spTree>
    <p:extLst>
      <p:ext uri="{BB962C8B-B14F-4D97-AF65-F5344CB8AC3E}">
        <p14:creationId xmlns:p14="http://schemas.microsoft.com/office/powerpoint/2010/main" val="2420010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2998</TotalTime>
  <Words>169</Words>
  <Application>Microsoft Office PowerPoint</Application>
  <PresentationFormat>Szélesvásznú</PresentationFormat>
  <Paragraphs>67</Paragraphs>
  <Slides>1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Office-téma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Kiss Gábor Roland</dc:creator>
  <cp:lastModifiedBy>Bukovics Judit</cp:lastModifiedBy>
  <cp:revision>152</cp:revision>
  <cp:lastPrinted>2020-07-16T14:55:44Z</cp:lastPrinted>
  <dcterms:created xsi:type="dcterms:W3CDTF">2014-10-08T09:11:07Z</dcterms:created>
  <dcterms:modified xsi:type="dcterms:W3CDTF">2022-02-10T08:23:32Z</dcterms:modified>
</cp:coreProperties>
</file>