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CC"/>
    <a:srgbClr val="FF99FF"/>
    <a:srgbClr val="FFCCCC"/>
    <a:srgbClr val="EDF85A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09" autoAdjust="0"/>
    <p:restoredTop sz="99770" autoAdjust="0"/>
  </p:normalViewPr>
  <p:slideViewPr>
    <p:cSldViewPr snapToGrid="0">
      <p:cViewPr>
        <p:scale>
          <a:sx n="80" d="100"/>
          <a:sy n="80" d="100"/>
        </p:scale>
        <p:origin x="106" y="1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373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u-HU"/>
              <a:t>1. számú melléklet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BCE17-F038-4AAB-9247-98353E3C0FE5}" type="datetimeFigureOut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u-HU"/>
              <a:t>*</a:t>
            </a:r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A41829-8951-4612-82E0-85328410540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6643127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hu-HU"/>
              <a:t>1. számú melléklet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D8FBA-6EE6-43C5-8A9D-69E5DB805FB7}" type="datetimeFigureOut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hu-HU"/>
              <a:t>*</a:t>
            </a:r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B01A0-90AA-458C-ACF5-B7CB748C5220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99702088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/>
          </a:p>
        </p:txBody>
      </p:sp>
      <p:sp>
        <p:nvSpPr>
          <p:cNvPr id="6" name="Élőfej helye 5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hu-HU"/>
              <a:t>1. számú melléklet</a:t>
            </a:r>
          </a:p>
        </p:txBody>
      </p:sp>
    </p:spTree>
    <p:extLst>
      <p:ext uri="{BB962C8B-B14F-4D97-AF65-F5344CB8AC3E}">
        <p14:creationId xmlns:p14="http://schemas.microsoft.com/office/powerpoint/2010/main" val="3630899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F60917-EF06-45B6-9E98-6402E7AAA6BC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667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B88B2-0E00-490D-B1EC-9448C765D1AD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52492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D16A4-1576-40CF-8145-8FF4B840DC46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20263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02C44-63C9-40C3-898F-D7C3F382B5ED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6932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1CCCB-A867-4A51-8E23-C7270A76A0B6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6023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01BAF-A208-4E9E-B5B0-69C4EBB0D8B7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753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0B7D1-D9C7-47BF-B1FE-2BBAEA41E1E1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4771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69B11-BC95-4EFA-A7DB-746656C89A3F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912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B4861-6831-4413-B3D3-B1043C7E3C04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288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C6C79-22F8-45E8-8DCD-4D185E9FC2D4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417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355F-1019-4EBF-90F9-584C9B9F1FDF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4743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FBF45-F710-4217-B66C-2149B19B81C4}" type="datetime1">
              <a:rPr lang="hu-HU" smtClean="0"/>
              <a:pPr/>
              <a:t>2022. 06. 30.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44305-2C70-41A3-909E-3825C056FE9D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131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" name="Egyenes összekötő 101">
            <a:extLst>
              <a:ext uri="{FF2B5EF4-FFF2-40B4-BE49-F238E27FC236}">
                <a16:creationId xmlns:a16="http://schemas.microsoft.com/office/drawing/2014/main" id="{EA03D8DB-CE32-47F8-BD82-8CFDAB415EA2}"/>
              </a:ext>
            </a:extLst>
          </p:cNvPr>
          <p:cNvCxnSpPr>
            <a:cxnSpLocks/>
          </p:cNvCxnSpPr>
          <p:nvPr/>
        </p:nvCxnSpPr>
        <p:spPr>
          <a:xfrm>
            <a:off x="611893" y="571503"/>
            <a:ext cx="0" cy="731117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>
            <a:extLst>
              <a:ext uri="{FF2B5EF4-FFF2-40B4-BE49-F238E27FC236}">
                <a16:creationId xmlns:a16="http://schemas.microsoft.com/office/drawing/2014/main" id="{B6A6780E-B969-439A-8F24-98863FD08F9F}"/>
              </a:ext>
            </a:extLst>
          </p:cNvPr>
          <p:cNvCxnSpPr>
            <a:cxnSpLocks/>
          </p:cNvCxnSpPr>
          <p:nvPr/>
        </p:nvCxnSpPr>
        <p:spPr>
          <a:xfrm>
            <a:off x="1912714" y="575600"/>
            <a:ext cx="8443" cy="751927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Egyenes összekötő 110">
            <a:extLst>
              <a:ext uri="{FF2B5EF4-FFF2-40B4-BE49-F238E27FC236}">
                <a16:creationId xmlns:a16="http://schemas.microsoft.com/office/drawing/2014/main" id="{9245A779-46F0-48C3-A99D-41DB6BCAFB3B}"/>
              </a:ext>
            </a:extLst>
          </p:cNvPr>
          <p:cNvCxnSpPr>
            <a:cxnSpLocks/>
          </p:cNvCxnSpPr>
          <p:nvPr/>
        </p:nvCxnSpPr>
        <p:spPr>
          <a:xfrm>
            <a:off x="2858887" y="584590"/>
            <a:ext cx="8878" cy="5334329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>
            <a:extLst>
              <a:ext uri="{FF2B5EF4-FFF2-40B4-BE49-F238E27FC236}">
                <a16:creationId xmlns:a16="http://schemas.microsoft.com/office/drawing/2014/main" id="{4CA428F2-9559-43AC-9251-0C920D54DCB4}"/>
              </a:ext>
            </a:extLst>
          </p:cNvPr>
          <p:cNvCxnSpPr>
            <a:cxnSpLocks/>
          </p:cNvCxnSpPr>
          <p:nvPr/>
        </p:nvCxnSpPr>
        <p:spPr>
          <a:xfrm>
            <a:off x="3846569" y="584590"/>
            <a:ext cx="0" cy="771685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>
            <a:cxnSpLocks/>
            <a:endCxn id="18" idx="2"/>
          </p:cNvCxnSpPr>
          <p:nvPr/>
        </p:nvCxnSpPr>
        <p:spPr>
          <a:xfrm>
            <a:off x="5488410" y="1599496"/>
            <a:ext cx="909" cy="3687119"/>
          </a:xfrm>
          <a:prstGeom prst="line">
            <a:avLst/>
          </a:prstGeom>
          <a:ln>
            <a:solidFill>
              <a:srgbClr val="0070C0"/>
            </a:solidFill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1" name="Egyenes összekötő 10">
            <a:extLst>
              <a:ext uri="{FF2B5EF4-FFF2-40B4-BE49-F238E27FC236}">
                <a16:creationId xmlns:a16="http://schemas.microsoft.com/office/drawing/2014/main" id="{6E9F8F0F-AEF2-41DD-AA77-E72005D00E11}"/>
              </a:ext>
            </a:extLst>
          </p:cNvPr>
          <p:cNvCxnSpPr>
            <a:cxnSpLocks/>
          </p:cNvCxnSpPr>
          <p:nvPr/>
        </p:nvCxnSpPr>
        <p:spPr>
          <a:xfrm>
            <a:off x="7426344" y="5365710"/>
            <a:ext cx="0" cy="779155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>
            <a:extLst>
              <a:ext uri="{FF2B5EF4-FFF2-40B4-BE49-F238E27FC236}">
                <a16:creationId xmlns:a16="http://schemas.microsoft.com/office/drawing/2014/main" id="{D763A1DB-427B-4A60-BEC0-1AA588E41BD4}"/>
              </a:ext>
            </a:extLst>
          </p:cNvPr>
          <p:cNvCxnSpPr>
            <a:cxnSpLocks/>
          </p:cNvCxnSpPr>
          <p:nvPr/>
        </p:nvCxnSpPr>
        <p:spPr>
          <a:xfrm>
            <a:off x="9149896" y="5412169"/>
            <a:ext cx="0" cy="10135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>
            <a:extLst>
              <a:ext uri="{FF2B5EF4-FFF2-40B4-BE49-F238E27FC236}">
                <a16:creationId xmlns:a16="http://schemas.microsoft.com/office/drawing/2014/main" id="{E6296D23-CB66-4368-B811-AD1875687132}"/>
              </a:ext>
            </a:extLst>
          </p:cNvPr>
          <p:cNvCxnSpPr>
            <a:cxnSpLocks/>
          </p:cNvCxnSpPr>
          <p:nvPr/>
        </p:nvCxnSpPr>
        <p:spPr>
          <a:xfrm>
            <a:off x="9536610" y="1962741"/>
            <a:ext cx="15693" cy="2088887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>
            <a:extLst>
              <a:ext uri="{FF2B5EF4-FFF2-40B4-BE49-F238E27FC236}">
                <a16:creationId xmlns:a16="http://schemas.microsoft.com/office/drawing/2014/main" id="{3A962782-8CDF-4BC1-B83A-1428832CFBB1}"/>
              </a:ext>
            </a:extLst>
          </p:cNvPr>
          <p:cNvCxnSpPr>
            <a:cxnSpLocks/>
          </p:cNvCxnSpPr>
          <p:nvPr/>
        </p:nvCxnSpPr>
        <p:spPr>
          <a:xfrm>
            <a:off x="7193671" y="3140189"/>
            <a:ext cx="28330" cy="911439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abadkézi sokszög 9"/>
          <p:cNvSpPr/>
          <p:nvPr/>
        </p:nvSpPr>
        <p:spPr>
          <a:xfrm>
            <a:off x="8766545" y="1339764"/>
            <a:ext cx="1559128" cy="623303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Létesítmény üzemeltetés DIVÍZIÓ</a:t>
            </a:r>
          </a:p>
        </p:txBody>
      </p:sp>
      <p:sp>
        <p:nvSpPr>
          <p:cNvPr id="12" name="Szabadkézi sokszög 11"/>
          <p:cNvSpPr/>
          <p:nvPr/>
        </p:nvSpPr>
        <p:spPr>
          <a:xfrm>
            <a:off x="8762453" y="2091117"/>
            <a:ext cx="1559128" cy="293283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Uszoda csoport </a:t>
            </a:r>
          </a:p>
        </p:txBody>
      </p:sp>
      <p:sp>
        <p:nvSpPr>
          <p:cNvPr id="26" name="Szabadkézi sokszög 25"/>
          <p:cNvSpPr/>
          <p:nvPr/>
        </p:nvSpPr>
        <p:spPr>
          <a:xfrm>
            <a:off x="2088201" y="4707642"/>
            <a:ext cx="1559128" cy="369042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rgbClr val="99FFCC">
              <a:alpha val="7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Munka- és tűzvédelemi csoport</a:t>
            </a:r>
          </a:p>
        </p:txBody>
      </p:sp>
      <p:sp>
        <p:nvSpPr>
          <p:cNvPr id="30" name="Szabadkézi sokszög 29"/>
          <p:cNvSpPr/>
          <p:nvPr/>
        </p:nvSpPr>
        <p:spPr>
          <a:xfrm>
            <a:off x="1317508" y="1327527"/>
            <a:ext cx="1186172" cy="477973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Adatvédelmi tisztviselő</a:t>
            </a:r>
          </a:p>
        </p:txBody>
      </p:sp>
      <p:sp>
        <p:nvSpPr>
          <p:cNvPr id="31" name="Szabadkézi sokszög 30"/>
          <p:cNvSpPr/>
          <p:nvPr/>
        </p:nvSpPr>
        <p:spPr>
          <a:xfrm>
            <a:off x="5499234" y="752295"/>
            <a:ext cx="1559128" cy="348795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9057" tIns="31437" rIns="39057" bIns="3143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Gazdasági igazgató</a:t>
            </a:r>
            <a:endParaRPr lang="hu-HU" sz="1000" b="1" kern="1200" dirty="0">
              <a:solidFill>
                <a:schemeClr val="tx1"/>
              </a:solidFill>
            </a:endParaRPr>
          </a:p>
        </p:txBody>
      </p:sp>
      <p:sp>
        <p:nvSpPr>
          <p:cNvPr id="33" name="Szabadkézi sokszög 32"/>
          <p:cNvSpPr/>
          <p:nvPr/>
        </p:nvSpPr>
        <p:spPr>
          <a:xfrm>
            <a:off x="4728807" y="1329112"/>
            <a:ext cx="1540854" cy="348795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algn="ctr" defTabSz="400050">
              <a:lnSpc>
                <a:spcPct val="150000"/>
              </a:lnSpc>
              <a:spcBef>
                <a:spcPct val="0"/>
              </a:spcBef>
              <a:spcAft>
                <a:spcPct val="35000"/>
              </a:spcAft>
            </a:pPr>
            <a:endParaRPr lang="hu-HU" sz="1000" b="1" kern="1200" dirty="0"/>
          </a:p>
          <a:p>
            <a:pPr algn="ctr" defTabSz="400050">
              <a:spcBef>
                <a:spcPct val="0"/>
              </a:spcBef>
              <a:spcAft>
                <a:spcPct val="35000"/>
              </a:spcAft>
            </a:pPr>
            <a:endParaRPr lang="hu-HU" sz="1000" b="1" kern="1200" dirty="0"/>
          </a:p>
          <a:p>
            <a:pPr algn="ctr" defTabSz="400050"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Gazdasági DIVÍZIÓ</a:t>
            </a:r>
          </a:p>
          <a:p>
            <a:pPr algn="ctr" defTabSz="400050">
              <a:spcBef>
                <a:spcPct val="0"/>
              </a:spcBef>
              <a:spcAft>
                <a:spcPct val="35000"/>
              </a:spcAft>
            </a:pPr>
            <a:br>
              <a:rPr lang="hu-HU" sz="1000" b="1" kern="1200" dirty="0"/>
            </a:br>
            <a:br>
              <a:rPr lang="hu-HU" sz="1000" kern="1200" dirty="0"/>
            </a:br>
            <a:r>
              <a:rPr lang="hu-HU" sz="1000" kern="1200" dirty="0"/>
              <a:t> </a:t>
            </a:r>
          </a:p>
        </p:txBody>
      </p:sp>
      <p:sp>
        <p:nvSpPr>
          <p:cNvPr id="35" name="Szabadkézi sokszög 34"/>
          <p:cNvSpPr/>
          <p:nvPr/>
        </p:nvSpPr>
        <p:spPr>
          <a:xfrm>
            <a:off x="4712314" y="2517935"/>
            <a:ext cx="1559128" cy="715933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Humán csoport</a:t>
            </a:r>
            <a:br>
              <a:rPr lang="hu-HU" sz="1000" b="1" kern="1200" dirty="0"/>
            </a:br>
            <a:r>
              <a:rPr lang="hu-HU" sz="1000" kern="1200" dirty="0"/>
              <a:t>- humánerő gazdálkodás </a:t>
            </a:r>
            <a:br>
              <a:rPr lang="hu-HU" sz="1000" kern="1200" dirty="0"/>
            </a:br>
            <a:r>
              <a:rPr lang="hu-HU" sz="1000" kern="1200" dirty="0"/>
              <a:t>- bérügy</a:t>
            </a:r>
            <a:br>
              <a:rPr lang="hu-HU" sz="1000" kern="1200" dirty="0"/>
            </a:br>
            <a:r>
              <a:rPr lang="hu-HU" sz="1000" kern="1200" dirty="0"/>
              <a:t>- TB ügyintézés </a:t>
            </a:r>
          </a:p>
        </p:txBody>
      </p:sp>
      <p:sp>
        <p:nvSpPr>
          <p:cNvPr id="39" name="Szabadkézi sokszög 38"/>
          <p:cNvSpPr/>
          <p:nvPr/>
        </p:nvSpPr>
        <p:spPr>
          <a:xfrm>
            <a:off x="2088201" y="5215003"/>
            <a:ext cx="1559128" cy="477973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99FFCC">
              <a:alpha val="9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/>
              <a:t>Megfelelési</a:t>
            </a:r>
            <a:r>
              <a:rPr lang="hu-HU" sz="1000" b="1" kern="1200" dirty="0"/>
              <a:t> tanácsadó és </a:t>
            </a:r>
            <a:r>
              <a:rPr lang="hu-HU" sz="1000" b="1" kern="1200" dirty="0">
                <a:solidFill>
                  <a:schemeClr val="tx1"/>
                </a:solidFill>
              </a:rPr>
              <a:t>jogi</a:t>
            </a:r>
            <a:r>
              <a:rPr lang="hu-HU" sz="1000" b="1" kern="1200" dirty="0"/>
              <a:t> csoport</a:t>
            </a:r>
          </a:p>
        </p:txBody>
      </p:sp>
      <p:sp>
        <p:nvSpPr>
          <p:cNvPr id="41" name="Szabadkézi sokszög 40"/>
          <p:cNvSpPr/>
          <p:nvPr/>
        </p:nvSpPr>
        <p:spPr>
          <a:xfrm>
            <a:off x="4708846" y="3346760"/>
            <a:ext cx="1559128" cy="806529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hu-HU" sz="1000" b="1" kern="1200" dirty="0"/>
              <a:t>Logisztikai csoport</a:t>
            </a:r>
            <a:br>
              <a:rPr lang="hu-HU" sz="1000" b="1" kern="1200" dirty="0"/>
            </a:br>
            <a:r>
              <a:rPr lang="hu-HU" sz="1000" kern="1200" dirty="0"/>
              <a:t>- logisztika</a:t>
            </a:r>
            <a:br>
              <a:rPr lang="hu-HU" sz="1000" kern="1200" dirty="0"/>
            </a:br>
            <a:r>
              <a:rPr lang="hu-HU" sz="1000" kern="1200" dirty="0"/>
              <a:t>- </a:t>
            </a:r>
            <a:r>
              <a:rPr lang="hu-HU" sz="1000" dirty="0"/>
              <a:t>flottakezelés</a:t>
            </a:r>
          </a:p>
          <a:p>
            <a:pPr algn="ctr" defTabSz="400050">
              <a:lnSpc>
                <a:spcPct val="90000"/>
              </a:lnSpc>
              <a:spcBef>
                <a:spcPct val="0"/>
              </a:spcBef>
            </a:pPr>
            <a:r>
              <a:rPr lang="hu-HU" sz="1000" dirty="0"/>
              <a:t>- munkaruha raktár</a:t>
            </a:r>
          </a:p>
        </p:txBody>
      </p:sp>
      <p:sp>
        <p:nvSpPr>
          <p:cNvPr id="44" name="Szabadkézi sokszög 43"/>
          <p:cNvSpPr/>
          <p:nvPr/>
        </p:nvSpPr>
        <p:spPr>
          <a:xfrm>
            <a:off x="7504286" y="747215"/>
            <a:ext cx="1559128" cy="372140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9057" tIns="31437" rIns="39057" bIns="3143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Városüzemeltetési igazgató</a:t>
            </a:r>
            <a:endParaRPr lang="hu-HU" sz="1000" b="1" kern="1200" dirty="0">
              <a:solidFill>
                <a:schemeClr val="tx1"/>
              </a:solidFill>
            </a:endParaRPr>
          </a:p>
        </p:txBody>
      </p:sp>
      <p:sp>
        <p:nvSpPr>
          <p:cNvPr id="48" name="Szabadkézi sokszög 47"/>
          <p:cNvSpPr/>
          <p:nvPr/>
        </p:nvSpPr>
        <p:spPr>
          <a:xfrm>
            <a:off x="6615446" y="5084578"/>
            <a:ext cx="1621797" cy="554164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92D05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spcBef>
                <a:spcPct val="0"/>
              </a:spcBef>
              <a:spcAft>
                <a:spcPct val="35000"/>
              </a:spcAft>
            </a:pPr>
            <a:r>
              <a:rPr lang="hu-HU" sz="1000" b="1" dirty="0"/>
              <a:t>Kertészeti </a:t>
            </a:r>
            <a:r>
              <a:rPr lang="hu-HU" sz="1000" b="1" kern="1200" dirty="0"/>
              <a:t>DIVÍZIÓ</a:t>
            </a:r>
          </a:p>
        </p:txBody>
      </p:sp>
      <p:sp>
        <p:nvSpPr>
          <p:cNvPr id="50" name="Szabadkézi sokszög 49"/>
          <p:cNvSpPr/>
          <p:nvPr/>
        </p:nvSpPr>
        <p:spPr>
          <a:xfrm>
            <a:off x="6646780" y="5745992"/>
            <a:ext cx="1559128" cy="245547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92D05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kern="1200" dirty="0"/>
              <a:t> </a:t>
            </a:r>
            <a:r>
              <a:rPr lang="hu-HU" sz="1000" b="1" kern="1200" dirty="0"/>
              <a:t>Természetvédelmi csoport</a:t>
            </a:r>
          </a:p>
        </p:txBody>
      </p:sp>
      <p:sp>
        <p:nvSpPr>
          <p:cNvPr id="56" name="Szabadkézi sokszög 55"/>
          <p:cNvSpPr/>
          <p:nvPr/>
        </p:nvSpPr>
        <p:spPr>
          <a:xfrm>
            <a:off x="4708846" y="4282020"/>
            <a:ext cx="1559128" cy="373385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Kontrolling csoport</a:t>
            </a:r>
          </a:p>
        </p:txBody>
      </p:sp>
      <p:sp>
        <p:nvSpPr>
          <p:cNvPr id="60" name="Szabadkézi sokszög 59"/>
          <p:cNvSpPr/>
          <p:nvPr/>
        </p:nvSpPr>
        <p:spPr>
          <a:xfrm>
            <a:off x="2109790" y="5850038"/>
            <a:ext cx="1559128" cy="344780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99FFCC">
              <a:alpha val="90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Környezetvédelmi referens</a:t>
            </a:r>
          </a:p>
        </p:txBody>
      </p:sp>
      <p:sp>
        <p:nvSpPr>
          <p:cNvPr id="65" name="Szabadkézi sokszög 64"/>
          <p:cNvSpPr/>
          <p:nvPr/>
        </p:nvSpPr>
        <p:spPr>
          <a:xfrm>
            <a:off x="10498036" y="1329112"/>
            <a:ext cx="1559128" cy="1444635"/>
          </a:xfrm>
          <a:custGeom>
            <a:avLst/>
            <a:gdLst>
              <a:gd name="connsiteX0" fmla="*/ 0 w 1559128"/>
              <a:gd name="connsiteY0" fmla="*/ 92812 h 928115"/>
              <a:gd name="connsiteX1" fmla="*/ 92812 w 1559128"/>
              <a:gd name="connsiteY1" fmla="*/ 0 h 928115"/>
              <a:gd name="connsiteX2" fmla="*/ 1466317 w 1559128"/>
              <a:gd name="connsiteY2" fmla="*/ 0 h 928115"/>
              <a:gd name="connsiteX3" fmla="*/ 1559129 w 1559128"/>
              <a:gd name="connsiteY3" fmla="*/ 92812 h 928115"/>
              <a:gd name="connsiteX4" fmla="*/ 1559128 w 1559128"/>
              <a:gd name="connsiteY4" fmla="*/ 835304 h 928115"/>
              <a:gd name="connsiteX5" fmla="*/ 1466316 w 1559128"/>
              <a:gd name="connsiteY5" fmla="*/ 928116 h 928115"/>
              <a:gd name="connsiteX6" fmla="*/ 92812 w 1559128"/>
              <a:gd name="connsiteY6" fmla="*/ 928115 h 928115"/>
              <a:gd name="connsiteX7" fmla="*/ 0 w 1559128"/>
              <a:gd name="connsiteY7" fmla="*/ 835303 h 928115"/>
              <a:gd name="connsiteX8" fmla="*/ 0 w 1559128"/>
              <a:gd name="connsiteY8" fmla="*/ 92812 h 928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928115">
                <a:moveTo>
                  <a:pt x="0" y="92812"/>
                </a:moveTo>
                <a:cubicBezTo>
                  <a:pt x="0" y="41553"/>
                  <a:pt x="41553" y="0"/>
                  <a:pt x="92812" y="0"/>
                </a:cubicBezTo>
                <a:lnTo>
                  <a:pt x="1466317" y="0"/>
                </a:lnTo>
                <a:cubicBezTo>
                  <a:pt x="1517576" y="0"/>
                  <a:pt x="1559129" y="41553"/>
                  <a:pt x="1559129" y="92812"/>
                </a:cubicBezTo>
                <a:cubicBezTo>
                  <a:pt x="1559129" y="340309"/>
                  <a:pt x="1559128" y="587807"/>
                  <a:pt x="1559128" y="835304"/>
                </a:cubicBezTo>
                <a:cubicBezTo>
                  <a:pt x="1559128" y="886563"/>
                  <a:pt x="1517575" y="928116"/>
                  <a:pt x="1466316" y="928116"/>
                </a:cubicBezTo>
                <a:lnTo>
                  <a:pt x="92812" y="928115"/>
                </a:lnTo>
                <a:cubicBezTo>
                  <a:pt x="41553" y="928115"/>
                  <a:pt x="0" y="886562"/>
                  <a:pt x="0" y="835303"/>
                </a:cubicBezTo>
                <a:lnTo>
                  <a:pt x="0" y="92812"/>
                </a:lnTo>
                <a:close/>
              </a:path>
            </a:pathLst>
          </a:custGeom>
          <a:solidFill>
            <a:srgbClr val="EDF85A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44329" tIns="38614" rIns="44329" bIns="38614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ts val="1200"/>
              </a:spcAft>
            </a:pPr>
            <a:r>
              <a:rPr lang="hu-HU" sz="1000" b="1" dirty="0"/>
              <a:t>Karbantartás DIVÍZIÓ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kern="1200" dirty="0"/>
              <a:t>Közterület karbantartás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/>
              <a:t>Épületgépészeti karbantartás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kern="1200" dirty="0"/>
              <a:t>Építész karbantartás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/>
              <a:t>Diszpécser ügyelet</a:t>
            </a:r>
            <a:endParaRPr lang="hu-HU" sz="1000" kern="1200" dirty="0"/>
          </a:p>
        </p:txBody>
      </p:sp>
      <p:sp>
        <p:nvSpPr>
          <p:cNvPr id="71" name="Szabadkézi sokszög 70"/>
          <p:cNvSpPr/>
          <p:nvPr/>
        </p:nvSpPr>
        <p:spPr>
          <a:xfrm>
            <a:off x="10498036" y="2911516"/>
            <a:ext cx="1559128" cy="276496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EDF85A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Közvilágítás csoport</a:t>
            </a:r>
          </a:p>
        </p:txBody>
      </p:sp>
      <p:sp>
        <p:nvSpPr>
          <p:cNvPr id="72" name="Szabadkézi sokszög 71"/>
          <p:cNvSpPr/>
          <p:nvPr/>
        </p:nvSpPr>
        <p:spPr>
          <a:xfrm>
            <a:off x="5081368" y="103212"/>
            <a:ext cx="1559128" cy="355140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9057" tIns="31437" rIns="39057" bIns="31437" numCol="1" spcCol="1270" anchor="ctr" anchorCtr="0">
            <a:noAutofit/>
          </a:bodyPr>
          <a:lstStyle/>
          <a:p>
            <a:pPr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ÜGYVEZETŐ </a:t>
            </a:r>
          </a:p>
        </p:txBody>
      </p:sp>
      <p:cxnSp>
        <p:nvCxnSpPr>
          <p:cNvPr id="122" name="Egyenes összekötő 121"/>
          <p:cNvCxnSpPr>
            <a:cxnSpLocks/>
          </p:cNvCxnSpPr>
          <p:nvPr/>
        </p:nvCxnSpPr>
        <p:spPr>
          <a:xfrm>
            <a:off x="10392487" y="575600"/>
            <a:ext cx="0" cy="170375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1" name="Téglalap 180"/>
          <p:cNvSpPr/>
          <p:nvPr/>
        </p:nvSpPr>
        <p:spPr>
          <a:xfrm>
            <a:off x="1574575" y="5651313"/>
            <a:ext cx="0" cy="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6" name="Egyenes összekötő 15"/>
          <p:cNvCxnSpPr/>
          <p:nvPr/>
        </p:nvCxnSpPr>
        <p:spPr>
          <a:xfrm>
            <a:off x="3344324" y="2056198"/>
            <a:ext cx="0" cy="0"/>
          </a:xfrm>
          <a:prstGeom prst="line">
            <a:avLst/>
          </a:prstGeom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</p:cxnSp>
      <p:sp>
        <p:nvSpPr>
          <p:cNvPr id="131" name="Szabadkézi sokszög 130"/>
          <p:cNvSpPr/>
          <p:nvPr/>
        </p:nvSpPr>
        <p:spPr>
          <a:xfrm>
            <a:off x="30195" y="1302620"/>
            <a:ext cx="1049972" cy="348795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noFill/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Belső ellenőr</a:t>
            </a:r>
          </a:p>
        </p:txBody>
      </p:sp>
      <p:sp>
        <p:nvSpPr>
          <p:cNvPr id="133" name="Szabadkézi sokszög 132"/>
          <p:cNvSpPr/>
          <p:nvPr/>
        </p:nvSpPr>
        <p:spPr>
          <a:xfrm>
            <a:off x="8357491" y="5094888"/>
            <a:ext cx="1621797" cy="468300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solidFill>
              <a:srgbClr val="0070C0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Kegyelet DIVÍZIÓ</a:t>
            </a:r>
          </a:p>
        </p:txBody>
      </p:sp>
      <p:cxnSp>
        <p:nvCxnSpPr>
          <p:cNvPr id="9" name="Egyenes összekötő 8"/>
          <p:cNvCxnSpPr>
            <a:cxnSpLocks/>
          </p:cNvCxnSpPr>
          <p:nvPr/>
        </p:nvCxnSpPr>
        <p:spPr>
          <a:xfrm flipH="1" flipV="1">
            <a:off x="609507" y="568833"/>
            <a:ext cx="9779453" cy="378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5" name="Szabadkézi sokszög 144"/>
          <p:cNvSpPr/>
          <p:nvPr/>
        </p:nvSpPr>
        <p:spPr>
          <a:xfrm>
            <a:off x="8348903" y="5692976"/>
            <a:ext cx="1628729" cy="451889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Kegyeleti központ</a:t>
            </a:r>
          </a:p>
        </p:txBody>
      </p:sp>
      <p:sp>
        <p:nvSpPr>
          <p:cNvPr id="8" name="Szabadkézi sokszög 7"/>
          <p:cNvSpPr/>
          <p:nvPr/>
        </p:nvSpPr>
        <p:spPr>
          <a:xfrm>
            <a:off x="8378217" y="6264854"/>
            <a:ext cx="1599415" cy="270717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FMÖ Temetkezési Kft. </a:t>
            </a:r>
          </a:p>
        </p:txBody>
      </p:sp>
      <p:sp>
        <p:nvSpPr>
          <p:cNvPr id="24" name="Szabadkézi sokszög 23"/>
          <p:cNvSpPr/>
          <p:nvPr/>
        </p:nvSpPr>
        <p:spPr>
          <a:xfrm>
            <a:off x="6430122" y="3797733"/>
            <a:ext cx="1533185" cy="364996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Parkolási és jegyellenőrzési csoport</a:t>
            </a:r>
          </a:p>
        </p:txBody>
      </p:sp>
      <p:cxnSp>
        <p:nvCxnSpPr>
          <p:cNvPr id="150" name="Egyenes összekötő 149"/>
          <p:cNvCxnSpPr/>
          <p:nvPr/>
        </p:nvCxnSpPr>
        <p:spPr>
          <a:xfrm rot="5400000">
            <a:off x="10338234" y="3049364"/>
            <a:ext cx="153794" cy="800"/>
          </a:xfrm>
          <a:prstGeom prst="line">
            <a:avLst/>
          </a:prstGeom>
          <a:ln>
            <a:solidFill>
              <a:srgbClr val="FFFF66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/>
          <p:nvPr/>
        </p:nvCxnSpPr>
        <p:spPr>
          <a:xfrm rot="5400000">
            <a:off x="11201947" y="2846408"/>
            <a:ext cx="148313" cy="299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" name="Lekerekített téglalap 1"/>
          <p:cNvSpPr/>
          <p:nvPr/>
        </p:nvSpPr>
        <p:spPr>
          <a:xfrm>
            <a:off x="6437612" y="1400595"/>
            <a:ext cx="1528862" cy="172628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000" b="1" dirty="0"/>
              <a:t>Közlekedési DIVÍZIÓ</a:t>
            </a:r>
          </a:p>
          <a:p>
            <a:pPr algn="ctr"/>
            <a:endParaRPr lang="hu-HU" sz="1000" b="1" dirty="0"/>
          </a:p>
          <a:p>
            <a:pPr marL="171450" lvl="0" indent="-171450" algn="ctr" defTabSz="400050">
              <a:lnSpc>
                <a:spcPct val="114000"/>
              </a:lnSpc>
              <a:spcBef>
                <a:spcPct val="0"/>
              </a:spcBef>
              <a:buFontTx/>
              <a:buChar char="-"/>
            </a:pPr>
            <a:r>
              <a:rPr lang="hu-HU" sz="1000" dirty="0"/>
              <a:t>útjavítás ellenőrzés</a:t>
            </a:r>
          </a:p>
          <a:p>
            <a:pPr marL="171450" lvl="0" indent="-171450" algn="ctr" defTabSz="400050">
              <a:lnSpc>
                <a:spcPct val="114000"/>
              </a:lnSpc>
              <a:spcBef>
                <a:spcPct val="0"/>
              </a:spcBef>
              <a:buFontTx/>
              <a:buChar char="-"/>
            </a:pPr>
            <a:r>
              <a:rPr lang="hu-HU" sz="1000" dirty="0"/>
              <a:t>Forgalomtechnika</a:t>
            </a:r>
          </a:p>
          <a:p>
            <a:pPr marL="171450" lvl="0" indent="-171450" algn="ctr" defTabSz="400050">
              <a:lnSpc>
                <a:spcPct val="114000"/>
              </a:lnSpc>
              <a:spcBef>
                <a:spcPct val="0"/>
              </a:spcBef>
              <a:buFontTx/>
              <a:buChar char="-"/>
            </a:pPr>
            <a:r>
              <a:rPr lang="hu-HU" sz="1000" dirty="0"/>
              <a:t>műszaki ellenőrzés</a:t>
            </a:r>
          </a:p>
          <a:p>
            <a:pPr marL="171450" lvl="0" indent="-171450" algn="ctr" defTabSz="400050">
              <a:lnSpc>
                <a:spcPct val="114000"/>
              </a:lnSpc>
              <a:spcBef>
                <a:spcPct val="0"/>
              </a:spcBef>
              <a:buFontTx/>
              <a:buChar char="-"/>
            </a:pPr>
            <a:r>
              <a:rPr lang="hu-HU" sz="1000" dirty="0"/>
              <a:t>Hó/síkosság mentesítés</a:t>
            </a:r>
          </a:p>
          <a:p>
            <a:pPr marL="171450" lvl="0" indent="-171450" algn="ctr" defTabSz="400050">
              <a:lnSpc>
                <a:spcPct val="114000"/>
              </a:lnSpc>
              <a:spcBef>
                <a:spcPct val="0"/>
              </a:spcBef>
              <a:buFontTx/>
              <a:buChar char="-"/>
            </a:pPr>
            <a:r>
              <a:rPr lang="hu-HU" sz="1000" dirty="0"/>
              <a:t>Útügyelet</a:t>
            </a:r>
            <a:endParaRPr lang="hu-HU" sz="1000" b="1" dirty="0"/>
          </a:p>
        </p:txBody>
      </p:sp>
      <p:sp>
        <p:nvSpPr>
          <p:cNvPr id="18" name="Lekerekített téglalap 17"/>
          <p:cNvSpPr/>
          <p:nvPr/>
        </p:nvSpPr>
        <p:spPr>
          <a:xfrm>
            <a:off x="4718633" y="4749758"/>
            <a:ext cx="1541372" cy="536857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050" b="1" dirty="0"/>
              <a:t>Informatikai csoport  </a:t>
            </a:r>
          </a:p>
          <a:p>
            <a:pPr algn="ctr"/>
            <a:r>
              <a:rPr lang="hu-HU" sz="1000" dirty="0"/>
              <a:t>- térinformatika</a:t>
            </a:r>
          </a:p>
          <a:p>
            <a:pPr algn="ctr"/>
            <a:r>
              <a:rPr lang="hu-HU" sz="1000" dirty="0"/>
              <a:t>- vagyonkataszter</a:t>
            </a:r>
          </a:p>
        </p:txBody>
      </p:sp>
      <p:sp>
        <p:nvSpPr>
          <p:cNvPr id="73" name="Lekerekített téglalap 72"/>
          <p:cNvSpPr/>
          <p:nvPr/>
        </p:nvSpPr>
        <p:spPr>
          <a:xfrm>
            <a:off x="4728548" y="1769794"/>
            <a:ext cx="1523098" cy="66872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050" b="1" dirty="0"/>
              <a:t>Pénzügy csoport</a:t>
            </a:r>
          </a:p>
          <a:p>
            <a:pPr algn="ctr"/>
            <a:r>
              <a:rPr lang="hu-HU" sz="1000" dirty="0"/>
              <a:t>- pénzügy</a:t>
            </a:r>
          </a:p>
          <a:p>
            <a:pPr algn="ctr"/>
            <a:r>
              <a:rPr lang="hu-HU" sz="1000" dirty="0"/>
              <a:t>- könyvelés</a:t>
            </a:r>
          </a:p>
        </p:txBody>
      </p:sp>
      <p:sp>
        <p:nvSpPr>
          <p:cNvPr id="74" name="Szabadkézi sokszög 73"/>
          <p:cNvSpPr/>
          <p:nvPr/>
        </p:nvSpPr>
        <p:spPr>
          <a:xfrm>
            <a:off x="8762453" y="2884024"/>
            <a:ext cx="1559128" cy="637788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/>
              <a:t>Köztisztasági egység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/>
              <a:t>Épülettakarítási csoport</a:t>
            </a:r>
          </a:p>
          <a:p>
            <a:pPr marL="171450" lvl="0" indent="-17145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/>
              <a:t>- Köztisztasági csoport</a:t>
            </a:r>
          </a:p>
        </p:txBody>
      </p:sp>
      <p:sp>
        <p:nvSpPr>
          <p:cNvPr id="76" name="Szabadkézi sokszög 75"/>
          <p:cNvSpPr/>
          <p:nvPr/>
        </p:nvSpPr>
        <p:spPr>
          <a:xfrm>
            <a:off x="6419922" y="3263692"/>
            <a:ext cx="1559128" cy="418326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/>
              <a:t>Belvízrendezés csoport</a:t>
            </a:r>
            <a:br>
              <a:rPr lang="hu-HU" sz="1000" b="1" kern="1200" dirty="0"/>
            </a:br>
            <a:r>
              <a:rPr lang="hu-HU" sz="1000" kern="1200" dirty="0"/>
              <a:t>- vízkárelhárítás</a:t>
            </a:r>
          </a:p>
        </p:txBody>
      </p:sp>
      <p:sp>
        <p:nvSpPr>
          <p:cNvPr id="46" name="Nyíl: lefelé mutató 45">
            <a:extLst>
              <a:ext uri="{FF2B5EF4-FFF2-40B4-BE49-F238E27FC236}">
                <a16:creationId xmlns:a16="http://schemas.microsoft.com/office/drawing/2014/main" id="{CAE29ECD-532F-40F6-B3E5-900303B52AE9}"/>
              </a:ext>
            </a:extLst>
          </p:cNvPr>
          <p:cNvSpPr/>
          <p:nvPr/>
        </p:nvSpPr>
        <p:spPr>
          <a:xfrm>
            <a:off x="8199624" y="1119355"/>
            <a:ext cx="193775" cy="398292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sz="1200" dirty="0"/>
          </a:p>
        </p:txBody>
      </p:sp>
      <p:sp>
        <p:nvSpPr>
          <p:cNvPr id="27" name="Nyíl: lefelé mutató 26">
            <a:extLst>
              <a:ext uri="{FF2B5EF4-FFF2-40B4-BE49-F238E27FC236}">
                <a16:creationId xmlns:a16="http://schemas.microsoft.com/office/drawing/2014/main" id="{9C04C98D-0906-4E8B-BF2B-894D1C6BC4AF}"/>
              </a:ext>
            </a:extLst>
          </p:cNvPr>
          <p:cNvSpPr/>
          <p:nvPr/>
        </p:nvSpPr>
        <p:spPr>
          <a:xfrm>
            <a:off x="10266535" y="1124450"/>
            <a:ext cx="216000" cy="231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7" name="Szabadkézi sokszög 98">
            <a:extLst>
              <a:ext uri="{FF2B5EF4-FFF2-40B4-BE49-F238E27FC236}">
                <a16:creationId xmlns:a16="http://schemas.microsoft.com/office/drawing/2014/main" id="{6C5CA052-EEC6-48F8-9BB8-F06C5755EDD9}"/>
              </a:ext>
            </a:extLst>
          </p:cNvPr>
          <p:cNvSpPr/>
          <p:nvPr/>
        </p:nvSpPr>
        <p:spPr>
          <a:xfrm>
            <a:off x="8772739" y="3651600"/>
            <a:ext cx="1559128" cy="273567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kern="1200" dirty="0"/>
              <a:t> </a:t>
            </a:r>
            <a:r>
              <a:rPr lang="hu-HU" sz="1000" b="1" kern="1200" dirty="0"/>
              <a:t>Rendészeti csoport</a:t>
            </a:r>
          </a:p>
        </p:txBody>
      </p:sp>
      <p:sp>
        <p:nvSpPr>
          <p:cNvPr id="79" name="Nyíl: lefelé mutató 78">
            <a:extLst>
              <a:ext uri="{FF2B5EF4-FFF2-40B4-BE49-F238E27FC236}">
                <a16:creationId xmlns:a16="http://schemas.microsoft.com/office/drawing/2014/main" id="{C163CDC0-0AF1-4804-9844-25A5A2A6B0D9}"/>
              </a:ext>
            </a:extLst>
          </p:cNvPr>
          <p:cNvSpPr/>
          <p:nvPr/>
        </p:nvSpPr>
        <p:spPr>
          <a:xfrm>
            <a:off x="6236246" y="1101457"/>
            <a:ext cx="216000" cy="2318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80" name="Szabadkézi sokszög 30">
            <a:extLst>
              <a:ext uri="{FF2B5EF4-FFF2-40B4-BE49-F238E27FC236}">
                <a16:creationId xmlns:a16="http://schemas.microsoft.com/office/drawing/2014/main" id="{F570FC49-5C31-46EE-9DEC-1C4DDB22F60E}"/>
              </a:ext>
            </a:extLst>
          </p:cNvPr>
          <p:cNvSpPr/>
          <p:nvPr/>
        </p:nvSpPr>
        <p:spPr>
          <a:xfrm>
            <a:off x="3039431" y="1327707"/>
            <a:ext cx="1559128" cy="1605812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FFCCCC"/>
          </a:solidFill>
          <a:ln>
            <a:solidFill>
              <a:srgbClr val="FFC000">
                <a:alpha val="99000"/>
              </a:srgb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9057" tIns="31437" rIns="39057" bIns="3143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Rendezvényszervezési </a:t>
            </a:r>
            <a:r>
              <a:rPr lang="hu-HU" sz="1000" b="1" dirty="0">
                <a:solidFill>
                  <a:schemeClr val="tx1"/>
                </a:solidFill>
              </a:rPr>
              <a:t>EGYSÉG</a:t>
            </a:r>
          </a:p>
          <a:p>
            <a:pPr marL="171450" indent="-171450" algn="ctr" defTabSz="400050">
              <a:lnSpc>
                <a:spcPct val="114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/>
              <a:t>Rendezvényszervezés</a:t>
            </a:r>
          </a:p>
          <a:p>
            <a:pPr marL="171450" indent="-171450" algn="ctr" defTabSz="400050">
              <a:lnSpc>
                <a:spcPct val="114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/>
              <a:t>Vendéglátóipari tevékenység</a:t>
            </a:r>
          </a:p>
          <a:p>
            <a:pPr marL="171450" indent="-171450" algn="ctr" defTabSz="400050">
              <a:lnSpc>
                <a:spcPct val="114000"/>
              </a:lnSpc>
              <a:spcBef>
                <a:spcPct val="0"/>
              </a:spcBef>
              <a:spcAft>
                <a:spcPct val="35000"/>
              </a:spcAft>
              <a:buFontTx/>
              <a:buChar char="-"/>
            </a:pPr>
            <a:r>
              <a:rPr lang="hu-HU" sz="1000" dirty="0"/>
              <a:t>Vásári tevékenység szervezése</a:t>
            </a:r>
          </a:p>
        </p:txBody>
      </p:sp>
      <p:sp>
        <p:nvSpPr>
          <p:cNvPr id="81" name="Szabadkézi sokszög 30">
            <a:extLst>
              <a:ext uri="{FF2B5EF4-FFF2-40B4-BE49-F238E27FC236}">
                <a16:creationId xmlns:a16="http://schemas.microsoft.com/office/drawing/2014/main" id="{913A573B-ACE7-4EDF-AA2A-B943F35A2945}"/>
              </a:ext>
            </a:extLst>
          </p:cNvPr>
          <p:cNvSpPr/>
          <p:nvPr/>
        </p:nvSpPr>
        <p:spPr>
          <a:xfrm>
            <a:off x="2025964" y="3337060"/>
            <a:ext cx="1541373" cy="348795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99FFCC"/>
          </a:solidFill>
          <a:ln>
            <a:solidFill>
              <a:srgbClr val="FFC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9057" tIns="31437" rIns="39057" bIns="3143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Vezetéstámogató EGYSÉG</a:t>
            </a:r>
            <a:endParaRPr lang="hu-HU" sz="1000" b="1" kern="1200" dirty="0">
              <a:solidFill>
                <a:schemeClr val="tx1"/>
              </a:solidFill>
            </a:endParaRPr>
          </a:p>
        </p:txBody>
      </p:sp>
      <p:sp>
        <p:nvSpPr>
          <p:cNvPr id="84" name="Szabadkézi sokszög 49">
            <a:extLst>
              <a:ext uri="{FF2B5EF4-FFF2-40B4-BE49-F238E27FC236}">
                <a16:creationId xmlns:a16="http://schemas.microsoft.com/office/drawing/2014/main" id="{C9CA64F7-3838-4218-B355-EB5A2A93929F}"/>
              </a:ext>
            </a:extLst>
          </p:cNvPr>
          <p:cNvSpPr/>
          <p:nvPr/>
        </p:nvSpPr>
        <p:spPr>
          <a:xfrm>
            <a:off x="6640496" y="6078918"/>
            <a:ext cx="1559128" cy="245547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solidFill>
            <a:srgbClr val="92D050"/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3342" tIns="27627" rIns="33342" bIns="27627" numCol="1" spcCol="1270" anchor="ctr" anchorCtr="0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kern="1200" dirty="0"/>
              <a:t> </a:t>
            </a:r>
            <a:r>
              <a:rPr lang="hu-HU" sz="1000" b="1" dirty="0"/>
              <a:t>Parkfenntartási</a:t>
            </a:r>
            <a:r>
              <a:rPr lang="hu-HU" sz="1000" b="1" kern="1200" dirty="0"/>
              <a:t> csoport</a:t>
            </a:r>
          </a:p>
        </p:txBody>
      </p:sp>
      <p:sp>
        <p:nvSpPr>
          <p:cNvPr id="85" name="Szabadkézi sokszög 9">
            <a:extLst>
              <a:ext uri="{FF2B5EF4-FFF2-40B4-BE49-F238E27FC236}">
                <a16:creationId xmlns:a16="http://schemas.microsoft.com/office/drawing/2014/main" id="{C30EE23D-ED35-4BA7-9032-DD13C83BF05A}"/>
              </a:ext>
            </a:extLst>
          </p:cNvPr>
          <p:cNvSpPr/>
          <p:nvPr/>
        </p:nvSpPr>
        <p:spPr>
          <a:xfrm>
            <a:off x="8772739" y="4035570"/>
            <a:ext cx="1559128" cy="488346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kern="1200" dirty="0">
                <a:solidFill>
                  <a:schemeClr val="tx1"/>
                </a:solidFill>
              </a:rPr>
              <a:t>Sportlétesítmény üzemeltetési csoport</a:t>
            </a:r>
          </a:p>
        </p:txBody>
      </p:sp>
      <p:sp>
        <p:nvSpPr>
          <p:cNvPr id="88" name="Szabadkézi sokszög 43">
            <a:extLst>
              <a:ext uri="{FF2B5EF4-FFF2-40B4-BE49-F238E27FC236}">
                <a16:creationId xmlns:a16="http://schemas.microsoft.com/office/drawing/2014/main" id="{459E0E60-0021-480F-A207-9826A18F60D5}"/>
              </a:ext>
            </a:extLst>
          </p:cNvPr>
          <p:cNvSpPr/>
          <p:nvPr/>
        </p:nvSpPr>
        <p:spPr>
          <a:xfrm>
            <a:off x="9632608" y="745975"/>
            <a:ext cx="1559128" cy="372140"/>
          </a:xfrm>
          <a:custGeom>
            <a:avLst/>
            <a:gdLst>
              <a:gd name="connsiteX0" fmla="*/ 0 w 1559128"/>
              <a:gd name="connsiteY0" fmla="*/ 55299 h 552994"/>
              <a:gd name="connsiteX1" fmla="*/ 55299 w 1559128"/>
              <a:gd name="connsiteY1" fmla="*/ 0 h 552994"/>
              <a:gd name="connsiteX2" fmla="*/ 1503829 w 1559128"/>
              <a:gd name="connsiteY2" fmla="*/ 0 h 552994"/>
              <a:gd name="connsiteX3" fmla="*/ 1559128 w 1559128"/>
              <a:gd name="connsiteY3" fmla="*/ 55299 h 552994"/>
              <a:gd name="connsiteX4" fmla="*/ 1559128 w 1559128"/>
              <a:gd name="connsiteY4" fmla="*/ 497695 h 552994"/>
              <a:gd name="connsiteX5" fmla="*/ 1503829 w 1559128"/>
              <a:gd name="connsiteY5" fmla="*/ 552994 h 552994"/>
              <a:gd name="connsiteX6" fmla="*/ 55299 w 1559128"/>
              <a:gd name="connsiteY6" fmla="*/ 552994 h 552994"/>
              <a:gd name="connsiteX7" fmla="*/ 0 w 1559128"/>
              <a:gd name="connsiteY7" fmla="*/ 497695 h 552994"/>
              <a:gd name="connsiteX8" fmla="*/ 0 w 1559128"/>
              <a:gd name="connsiteY8" fmla="*/ 55299 h 552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552994">
                <a:moveTo>
                  <a:pt x="0" y="55299"/>
                </a:moveTo>
                <a:cubicBezTo>
                  <a:pt x="0" y="24758"/>
                  <a:pt x="24758" y="0"/>
                  <a:pt x="55299" y="0"/>
                </a:cubicBezTo>
                <a:lnTo>
                  <a:pt x="1503829" y="0"/>
                </a:lnTo>
                <a:cubicBezTo>
                  <a:pt x="1534370" y="0"/>
                  <a:pt x="1559128" y="24758"/>
                  <a:pt x="1559128" y="55299"/>
                </a:cubicBezTo>
                <a:lnTo>
                  <a:pt x="1559128" y="497695"/>
                </a:lnTo>
                <a:cubicBezTo>
                  <a:pt x="1559128" y="528236"/>
                  <a:pt x="1534370" y="552994"/>
                  <a:pt x="1503829" y="552994"/>
                </a:cubicBezTo>
                <a:lnTo>
                  <a:pt x="55299" y="552994"/>
                </a:lnTo>
                <a:cubicBezTo>
                  <a:pt x="24758" y="552994"/>
                  <a:pt x="0" y="528236"/>
                  <a:pt x="0" y="497695"/>
                </a:cubicBezTo>
                <a:lnTo>
                  <a:pt x="0" y="55299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39057" tIns="31437" rIns="39057" bIns="31437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Műszaki igazgató</a:t>
            </a:r>
            <a:endParaRPr lang="hu-HU" sz="1000" b="1" kern="1200" dirty="0">
              <a:solidFill>
                <a:schemeClr val="tx1"/>
              </a:solidFill>
            </a:endParaRPr>
          </a:p>
        </p:txBody>
      </p:sp>
      <p:sp>
        <p:nvSpPr>
          <p:cNvPr id="89" name="Lekerekített téglalap 17">
            <a:extLst>
              <a:ext uri="{FF2B5EF4-FFF2-40B4-BE49-F238E27FC236}">
                <a16:creationId xmlns:a16="http://schemas.microsoft.com/office/drawing/2014/main" id="{70B98DC6-BBE1-4371-A691-F61A2BCBDA12}"/>
              </a:ext>
            </a:extLst>
          </p:cNvPr>
          <p:cNvSpPr/>
          <p:nvPr/>
        </p:nvSpPr>
        <p:spPr>
          <a:xfrm>
            <a:off x="2062021" y="3848834"/>
            <a:ext cx="1559129" cy="720489"/>
          </a:xfrm>
          <a:prstGeom prst="roundRect">
            <a:avLst/>
          </a:prstGeom>
          <a:solidFill>
            <a:srgbClr val="99FF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u-HU" sz="1050" b="1" dirty="0"/>
              <a:t>Titkársági  csoport </a:t>
            </a:r>
          </a:p>
          <a:p>
            <a:pPr algn="ctr"/>
            <a:r>
              <a:rPr lang="hu-HU" sz="1050" b="1" dirty="0"/>
              <a:t>- </a:t>
            </a:r>
            <a:r>
              <a:rPr lang="hu-HU" sz="1000" dirty="0"/>
              <a:t>Hibakezelés</a:t>
            </a:r>
          </a:p>
          <a:p>
            <a:pPr algn="ctr"/>
            <a:r>
              <a:rPr lang="hu-HU" sz="1000" dirty="0"/>
              <a:t>- Közbeszerzés</a:t>
            </a:r>
          </a:p>
        </p:txBody>
      </p:sp>
      <p:cxnSp>
        <p:nvCxnSpPr>
          <p:cNvPr id="100" name="Egyenes összekötő 99">
            <a:extLst>
              <a:ext uri="{FF2B5EF4-FFF2-40B4-BE49-F238E27FC236}">
                <a16:creationId xmlns:a16="http://schemas.microsoft.com/office/drawing/2014/main" id="{482E4A90-7D97-46B0-9CBB-706D9B8BC7D8}"/>
              </a:ext>
            </a:extLst>
          </p:cNvPr>
          <p:cNvCxnSpPr>
            <a:cxnSpLocks/>
          </p:cNvCxnSpPr>
          <p:nvPr/>
        </p:nvCxnSpPr>
        <p:spPr>
          <a:xfrm>
            <a:off x="8245161" y="575600"/>
            <a:ext cx="0" cy="170375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>
            <a:extLst>
              <a:ext uri="{FF2B5EF4-FFF2-40B4-BE49-F238E27FC236}">
                <a16:creationId xmlns:a16="http://schemas.microsoft.com/office/drawing/2014/main" id="{43FA5D30-828C-423A-8477-BB650CC74EAC}"/>
              </a:ext>
            </a:extLst>
          </p:cNvPr>
          <p:cNvCxnSpPr>
            <a:cxnSpLocks/>
          </p:cNvCxnSpPr>
          <p:nvPr/>
        </p:nvCxnSpPr>
        <p:spPr>
          <a:xfrm>
            <a:off x="6278798" y="575600"/>
            <a:ext cx="0" cy="170375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>
            <a:extLst>
              <a:ext uri="{FF2B5EF4-FFF2-40B4-BE49-F238E27FC236}">
                <a16:creationId xmlns:a16="http://schemas.microsoft.com/office/drawing/2014/main" id="{70553AD3-E293-48A0-BB49-F3AB4B262760}"/>
              </a:ext>
            </a:extLst>
          </p:cNvPr>
          <p:cNvCxnSpPr>
            <a:cxnSpLocks/>
          </p:cNvCxnSpPr>
          <p:nvPr/>
        </p:nvCxnSpPr>
        <p:spPr>
          <a:xfrm>
            <a:off x="5804494" y="458352"/>
            <a:ext cx="0" cy="117248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Szabadkézi sokszög 11">
            <a:extLst>
              <a:ext uri="{FF2B5EF4-FFF2-40B4-BE49-F238E27FC236}">
                <a16:creationId xmlns:a16="http://schemas.microsoft.com/office/drawing/2014/main" id="{B05F7701-83B3-45DC-B095-AED6DF374A1A}"/>
              </a:ext>
            </a:extLst>
          </p:cNvPr>
          <p:cNvSpPr/>
          <p:nvPr/>
        </p:nvSpPr>
        <p:spPr>
          <a:xfrm>
            <a:off x="8762453" y="2484929"/>
            <a:ext cx="1559128" cy="293283"/>
          </a:xfrm>
          <a:custGeom>
            <a:avLst/>
            <a:gdLst>
              <a:gd name="connsiteX0" fmla="*/ 0 w 1559128"/>
              <a:gd name="connsiteY0" fmla="*/ 29328 h 293283"/>
              <a:gd name="connsiteX1" fmla="*/ 29328 w 1559128"/>
              <a:gd name="connsiteY1" fmla="*/ 0 h 293283"/>
              <a:gd name="connsiteX2" fmla="*/ 1529800 w 1559128"/>
              <a:gd name="connsiteY2" fmla="*/ 0 h 293283"/>
              <a:gd name="connsiteX3" fmla="*/ 1559128 w 1559128"/>
              <a:gd name="connsiteY3" fmla="*/ 29328 h 293283"/>
              <a:gd name="connsiteX4" fmla="*/ 1559128 w 1559128"/>
              <a:gd name="connsiteY4" fmla="*/ 263955 h 293283"/>
              <a:gd name="connsiteX5" fmla="*/ 1529800 w 1559128"/>
              <a:gd name="connsiteY5" fmla="*/ 293283 h 293283"/>
              <a:gd name="connsiteX6" fmla="*/ 29328 w 1559128"/>
              <a:gd name="connsiteY6" fmla="*/ 293283 h 293283"/>
              <a:gd name="connsiteX7" fmla="*/ 0 w 1559128"/>
              <a:gd name="connsiteY7" fmla="*/ 263955 h 293283"/>
              <a:gd name="connsiteX8" fmla="*/ 0 w 1559128"/>
              <a:gd name="connsiteY8" fmla="*/ 29328 h 293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9128" h="293283">
                <a:moveTo>
                  <a:pt x="0" y="29328"/>
                </a:moveTo>
                <a:cubicBezTo>
                  <a:pt x="0" y="13131"/>
                  <a:pt x="13131" y="0"/>
                  <a:pt x="29328" y="0"/>
                </a:cubicBezTo>
                <a:lnTo>
                  <a:pt x="1529800" y="0"/>
                </a:lnTo>
                <a:cubicBezTo>
                  <a:pt x="1545997" y="0"/>
                  <a:pt x="1559128" y="13131"/>
                  <a:pt x="1559128" y="29328"/>
                </a:cubicBezTo>
                <a:lnTo>
                  <a:pt x="1559128" y="263955"/>
                </a:lnTo>
                <a:cubicBezTo>
                  <a:pt x="1559128" y="280152"/>
                  <a:pt x="1545997" y="293283"/>
                  <a:pt x="1529800" y="293283"/>
                </a:cubicBezTo>
                <a:lnTo>
                  <a:pt x="29328" y="293283"/>
                </a:lnTo>
                <a:cubicBezTo>
                  <a:pt x="13131" y="293283"/>
                  <a:pt x="0" y="280152"/>
                  <a:pt x="0" y="263955"/>
                </a:cubicBezTo>
                <a:lnTo>
                  <a:pt x="0" y="29328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spcFirstLastPara="0" vert="horz" wrap="square" lIns="31450" tIns="23830" rIns="31450" bIns="23830" numCol="1" spcCol="1270" anchor="ctr" anchorCtr="0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hu-HU" sz="1000" b="1" dirty="0">
                <a:solidFill>
                  <a:schemeClr val="tx1"/>
                </a:solidFill>
              </a:rPr>
              <a:t>Piacfelügyelőség</a:t>
            </a:r>
            <a:r>
              <a:rPr lang="hu-HU" sz="1000" b="1" kern="1200" dirty="0">
                <a:solidFill>
                  <a:schemeClr val="tx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200101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3049</TotalTime>
  <Words>153</Words>
  <Application>Microsoft Office PowerPoint</Application>
  <PresentationFormat>Szélesvásznú</PresentationFormat>
  <Paragraphs>61</Paragraphs>
  <Slides>1</Slides>
  <Notes>1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Kiss Gábor Roland</dc:creator>
  <cp:lastModifiedBy>Tóth Erika</cp:lastModifiedBy>
  <cp:revision>165</cp:revision>
  <cp:lastPrinted>2020-07-16T14:55:44Z</cp:lastPrinted>
  <dcterms:created xsi:type="dcterms:W3CDTF">2014-10-08T09:11:07Z</dcterms:created>
  <dcterms:modified xsi:type="dcterms:W3CDTF">2022-06-30T07:37:04Z</dcterms:modified>
</cp:coreProperties>
</file>